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73" autoAdjust="0"/>
  </p:normalViewPr>
  <p:slideViewPr>
    <p:cSldViewPr snapToGrid="0">
      <p:cViewPr varScale="1">
        <p:scale>
          <a:sx n="70" d="100"/>
          <a:sy n="70" d="100"/>
        </p:scale>
        <p:origin x="10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A1F36-E0EF-4C22-9040-682020B68F18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065A3-9C3F-424C-8775-2AC75225AE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04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Malheureusement, bien souvent les concepteurs oublient les attentes du client ou en tiennent trop compte parfois et dans les deux cas de figure cela revient à vendre un produit pas adapté ou trop cher pour ce que l’on voudrait en faire.</a:t>
            </a:r>
          </a:p>
          <a:p>
            <a:r>
              <a:rPr lang="fr-FR" dirty="0"/>
              <a:t>Avoir une idée sur les caractéristiques mini ou maxi des différents éléments constituant le système permet de mieux cerner les exigences de la conception.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25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9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9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49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7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1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995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9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8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4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3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3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443E4BB-D2C2-474C-88F6-08D71B066E08}"/>
              </a:ext>
            </a:extLst>
          </p:cNvPr>
          <p:cNvSpPr/>
          <p:nvPr/>
        </p:nvSpPr>
        <p:spPr>
          <a:xfrm>
            <a:off x="9931396" y="4094164"/>
            <a:ext cx="1738089" cy="796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Capacité des batteries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0BF00C04-8A10-4F4C-AB91-FAA02F4EFE97}"/>
              </a:ext>
            </a:extLst>
          </p:cNvPr>
          <p:cNvSpPr/>
          <p:nvPr/>
        </p:nvSpPr>
        <p:spPr>
          <a:xfrm>
            <a:off x="9931397" y="3104091"/>
            <a:ext cx="1738089" cy="875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Couple utile pour pente 20%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789B236-62DD-46AB-8CCF-E568446208D3}"/>
              </a:ext>
            </a:extLst>
          </p:cNvPr>
          <p:cNvSpPr/>
          <p:nvPr/>
        </p:nvSpPr>
        <p:spPr>
          <a:xfrm>
            <a:off x="2565400" y="3208337"/>
            <a:ext cx="1803400" cy="7715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Analyse des exigences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B2D7D8E-BD11-4298-98F3-9602AD9E25B6}"/>
              </a:ext>
            </a:extLst>
          </p:cNvPr>
          <p:cNvSpPr/>
          <p:nvPr/>
        </p:nvSpPr>
        <p:spPr>
          <a:xfrm>
            <a:off x="2565400" y="2324099"/>
            <a:ext cx="1803399" cy="7715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Analyse du besoin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45768D1F-A326-4E82-A402-5CCFA6FE2659}"/>
              </a:ext>
            </a:extLst>
          </p:cNvPr>
          <p:cNvSpPr/>
          <p:nvPr/>
        </p:nvSpPr>
        <p:spPr>
          <a:xfrm>
            <a:off x="2565400" y="4244477"/>
            <a:ext cx="1900805" cy="8787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Analyse des performances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4043C44D-9C95-4129-A8CC-19585C9D605F}"/>
              </a:ext>
            </a:extLst>
          </p:cNvPr>
          <p:cNvSpPr/>
          <p:nvPr/>
        </p:nvSpPr>
        <p:spPr>
          <a:xfrm>
            <a:off x="9931398" y="5000625"/>
            <a:ext cx="2260602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Vitesse Rotation Moteur Maximale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3F45457-5DD2-467F-B8AB-A3F66A51E6F2}"/>
              </a:ext>
            </a:extLst>
          </p:cNvPr>
          <p:cNvSpPr/>
          <p:nvPr/>
        </p:nvSpPr>
        <p:spPr>
          <a:xfrm>
            <a:off x="5640386" y="2447925"/>
            <a:ext cx="3190875" cy="3019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La modélisation avant la conception d’un VTT-ME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E4EE12AE-28C0-4B19-8B06-690A4820B3AF}"/>
              </a:ext>
            </a:extLst>
          </p:cNvPr>
          <p:cNvSpPr/>
          <p:nvPr/>
        </p:nvSpPr>
        <p:spPr>
          <a:xfrm>
            <a:off x="9907587" y="2076450"/>
            <a:ext cx="1611311" cy="8762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Vitesse max 45Km/h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B0A3A24A-E9AC-4827-B647-B7FCA604E2C9}"/>
              </a:ext>
            </a:extLst>
          </p:cNvPr>
          <p:cNvSpPr/>
          <p:nvPr/>
        </p:nvSpPr>
        <p:spPr>
          <a:xfrm>
            <a:off x="5214257" y="1209675"/>
            <a:ext cx="1897744" cy="86677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Spécificités d’adhérence à connaitre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26C655C7-560A-4B0C-A795-31BFEF1D4034}"/>
              </a:ext>
            </a:extLst>
          </p:cNvPr>
          <p:cNvSpPr/>
          <p:nvPr/>
        </p:nvSpPr>
        <p:spPr>
          <a:xfrm>
            <a:off x="7331075" y="1209674"/>
            <a:ext cx="2008868" cy="86677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Limites techniques à connaître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E2A6B66E-9E47-4533-AF2C-0C4C0A9A638D}"/>
              </a:ext>
            </a:extLst>
          </p:cNvPr>
          <p:cNvSpPr/>
          <p:nvPr/>
        </p:nvSpPr>
        <p:spPr>
          <a:xfrm>
            <a:off x="4702405" y="6096000"/>
            <a:ext cx="2266375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Lois électriques 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703DDC71-96CF-4D35-AB85-CF6FCDDC9DA7}"/>
              </a:ext>
            </a:extLst>
          </p:cNvPr>
          <p:cNvSpPr/>
          <p:nvPr/>
        </p:nvSpPr>
        <p:spPr>
          <a:xfrm>
            <a:off x="2565400" y="5419724"/>
            <a:ext cx="1641475" cy="96837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Respect du cahier des charges</a:t>
            </a:r>
          </a:p>
        </p:txBody>
      </p:sp>
      <p:cxnSp>
        <p:nvCxnSpPr>
          <p:cNvPr id="27" name="Connecteur : en arc 26">
            <a:extLst>
              <a:ext uri="{FF2B5EF4-FFF2-40B4-BE49-F238E27FC236}">
                <a16:creationId xmlns:a16="http://schemas.microsoft.com/office/drawing/2014/main" id="{4DD0F1D6-DF50-4942-8A3F-9C8728BC80C4}"/>
              </a:ext>
            </a:extLst>
          </p:cNvPr>
          <p:cNvCxnSpPr>
            <a:cxnSpLocks/>
            <a:stCxn id="15" idx="1"/>
            <a:endCxn id="10" idx="3"/>
          </p:cNvCxnSpPr>
          <p:nvPr/>
        </p:nvCxnSpPr>
        <p:spPr>
          <a:xfrm rot="16200000" flipV="1">
            <a:off x="5148115" y="1930546"/>
            <a:ext cx="180248" cy="1738880"/>
          </a:xfrm>
          <a:prstGeom prst="curvedConnector4">
            <a:avLst>
              <a:gd name="adj1" fmla="val 126825"/>
              <a:gd name="adj2" fmla="val 6343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 : en arc 28">
            <a:extLst>
              <a:ext uri="{FF2B5EF4-FFF2-40B4-BE49-F238E27FC236}">
                <a16:creationId xmlns:a16="http://schemas.microsoft.com/office/drawing/2014/main" id="{9B66DC97-4A57-47D1-A8FA-30D2E1647437}"/>
              </a:ext>
            </a:extLst>
          </p:cNvPr>
          <p:cNvCxnSpPr>
            <a:cxnSpLocks/>
            <a:stCxn id="15" idx="2"/>
            <a:endCxn id="8" idx="3"/>
          </p:cNvCxnSpPr>
          <p:nvPr/>
        </p:nvCxnSpPr>
        <p:spPr>
          <a:xfrm rot="10800000">
            <a:off x="4368800" y="3594100"/>
            <a:ext cx="1271586" cy="36353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 : en arc 30">
            <a:extLst>
              <a:ext uri="{FF2B5EF4-FFF2-40B4-BE49-F238E27FC236}">
                <a16:creationId xmlns:a16="http://schemas.microsoft.com/office/drawing/2014/main" id="{2BA46649-EF8A-4937-97EB-DBBFD3F40561}"/>
              </a:ext>
            </a:extLst>
          </p:cNvPr>
          <p:cNvCxnSpPr>
            <a:cxnSpLocks/>
            <a:stCxn id="15" idx="2"/>
            <a:endCxn id="12" idx="3"/>
          </p:cNvCxnSpPr>
          <p:nvPr/>
        </p:nvCxnSpPr>
        <p:spPr>
          <a:xfrm rot="10800000" flipV="1">
            <a:off x="4466206" y="3957637"/>
            <a:ext cx="1174181" cy="72621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 : en arc 32">
            <a:extLst>
              <a:ext uri="{FF2B5EF4-FFF2-40B4-BE49-F238E27FC236}">
                <a16:creationId xmlns:a16="http://schemas.microsoft.com/office/drawing/2014/main" id="{6E619311-A7C9-4B89-A443-1AD475B6F4C8}"/>
              </a:ext>
            </a:extLst>
          </p:cNvPr>
          <p:cNvCxnSpPr>
            <a:cxnSpLocks/>
            <a:stCxn id="15" idx="3"/>
            <a:endCxn id="25" idx="3"/>
          </p:cNvCxnSpPr>
          <p:nvPr/>
        </p:nvCxnSpPr>
        <p:spPr>
          <a:xfrm rot="5400000">
            <a:off x="4717904" y="4514136"/>
            <a:ext cx="878747" cy="190080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 : en arc 34">
            <a:extLst>
              <a:ext uri="{FF2B5EF4-FFF2-40B4-BE49-F238E27FC236}">
                <a16:creationId xmlns:a16="http://schemas.microsoft.com/office/drawing/2014/main" id="{5BF34FD8-D879-4C50-BC1A-3CAD0DBA8CF2}"/>
              </a:ext>
            </a:extLst>
          </p:cNvPr>
          <p:cNvCxnSpPr>
            <a:cxnSpLocks/>
            <a:stCxn id="15" idx="7"/>
            <a:endCxn id="17" idx="1"/>
          </p:cNvCxnSpPr>
          <p:nvPr/>
        </p:nvCxnSpPr>
        <p:spPr>
          <a:xfrm rot="5400000" flipH="1" flipV="1">
            <a:off x="8948022" y="1930546"/>
            <a:ext cx="375510" cy="1543619"/>
          </a:xfrm>
          <a:prstGeom prst="curvedConnector4">
            <a:avLst>
              <a:gd name="adj1" fmla="val 60877"/>
              <a:gd name="adj2" fmla="val 651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 : en arc 36">
            <a:extLst>
              <a:ext uri="{FF2B5EF4-FFF2-40B4-BE49-F238E27FC236}">
                <a16:creationId xmlns:a16="http://schemas.microsoft.com/office/drawing/2014/main" id="{E1DFC10B-1622-481C-8A24-7640DF2E26CE}"/>
              </a:ext>
            </a:extLst>
          </p:cNvPr>
          <p:cNvCxnSpPr>
            <a:cxnSpLocks/>
            <a:stCxn id="15" idx="6"/>
            <a:endCxn id="6" idx="1"/>
          </p:cNvCxnSpPr>
          <p:nvPr/>
        </p:nvCxnSpPr>
        <p:spPr>
          <a:xfrm flipV="1">
            <a:off x="8831261" y="3541977"/>
            <a:ext cx="1100136" cy="41566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 : en arc 38">
            <a:extLst>
              <a:ext uri="{FF2B5EF4-FFF2-40B4-BE49-F238E27FC236}">
                <a16:creationId xmlns:a16="http://schemas.microsoft.com/office/drawing/2014/main" id="{AC1E5B6C-E728-4458-9A66-D1AB9FB1FCBD}"/>
              </a:ext>
            </a:extLst>
          </p:cNvPr>
          <p:cNvCxnSpPr>
            <a:cxnSpLocks/>
            <a:stCxn id="15" idx="6"/>
            <a:endCxn id="4" idx="1"/>
          </p:cNvCxnSpPr>
          <p:nvPr/>
        </p:nvCxnSpPr>
        <p:spPr>
          <a:xfrm>
            <a:off x="8831261" y="3957638"/>
            <a:ext cx="1100135" cy="53498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 : en arc 41">
            <a:extLst>
              <a:ext uri="{FF2B5EF4-FFF2-40B4-BE49-F238E27FC236}">
                <a16:creationId xmlns:a16="http://schemas.microsoft.com/office/drawing/2014/main" id="{EAEBE1A0-4F59-4F43-930E-CA7F38859FD5}"/>
              </a:ext>
            </a:extLst>
          </p:cNvPr>
          <p:cNvCxnSpPr>
            <a:cxnSpLocks/>
            <a:stCxn id="15" idx="5"/>
            <a:endCxn id="14" idx="1"/>
          </p:cNvCxnSpPr>
          <p:nvPr/>
        </p:nvCxnSpPr>
        <p:spPr>
          <a:xfrm rot="16200000" flipH="1">
            <a:off x="8981359" y="4407774"/>
            <a:ext cx="332648" cy="1567430"/>
          </a:xfrm>
          <a:prstGeom prst="curvedConnector4">
            <a:avLst>
              <a:gd name="adj1" fmla="val 68721"/>
              <a:gd name="adj2" fmla="val 6490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 : en arc 45">
            <a:extLst>
              <a:ext uri="{FF2B5EF4-FFF2-40B4-BE49-F238E27FC236}">
                <a16:creationId xmlns:a16="http://schemas.microsoft.com/office/drawing/2014/main" id="{26E8BF8E-3AE7-4033-AC89-4BA9847AE280}"/>
              </a:ext>
            </a:extLst>
          </p:cNvPr>
          <p:cNvCxnSpPr>
            <a:cxnSpLocks/>
            <a:stCxn id="15" idx="0"/>
            <a:endCxn id="19" idx="2"/>
          </p:cNvCxnSpPr>
          <p:nvPr/>
        </p:nvCxnSpPr>
        <p:spPr>
          <a:xfrm rot="16200000" flipV="1">
            <a:off x="6513739" y="1725839"/>
            <a:ext cx="371476" cy="107269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 : en arc 47">
            <a:extLst>
              <a:ext uri="{FF2B5EF4-FFF2-40B4-BE49-F238E27FC236}">
                <a16:creationId xmlns:a16="http://schemas.microsoft.com/office/drawing/2014/main" id="{C0BFA735-FCEA-46C8-81B9-40E35FFF9495}"/>
              </a:ext>
            </a:extLst>
          </p:cNvPr>
          <p:cNvCxnSpPr>
            <a:cxnSpLocks/>
            <a:stCxn id="15" idx="0"/>
            <a:endCxn id="21" idx="2"/>
          </p:cNvCxnSpPr>
          <p:nvPr/>
        </p:nvCxnSpPr>
        <p:spPr>
          <a:xfrm rot="5400000" flipH="1" flipV="1">
            <a:off x="7599928" y="1712345"/>
            <a:ext cx="371476" cy="109968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 : en arc 49">
            <a:extLst>
              <a:ext uri="{FF2B5EF4-FFF2-40B4-BE49-F238E27FC236}">
                <a16:creationId xmlns:a16="http://schemas.microsoft.com/office/drawing/2014/main" id="{BF104AD1-7A03-4872-BCC4-D3C81224EBFF}"/>
              </a:ext>
            </a:extLst>
          </p:cNvPr>
          <p:cNvCxnSpPr>
            <a:cxnSpLocks/>
            <a:stCxn id="15" idx="4"/>
            <a:endCxn id="23" idx="0"/>
          </p:cNvCxnSpPr>
          <p:nvPr/>
        </p:nvCxnSpPr>
        <p:spPr>
          <a:xfrm rot="5400000">
            <a:off x="6221384" y="5081560"/>
            <a:ext cx="628650" cy="140023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71C99CEE-D51C-4980-8C15-3F2B4F79C905}"/>
              </a:ext>
            </a:extLst>
          </p:cNvPr>
          <p:cNvSpPr/>
          <p:nvPr/>
        </p:nvSpPr>
        <p:spPr>
          <a:xfrm>
            <a:off x="7032390" y="6083300"/>
            <a:ext cx="2224092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Lois mécaniques</a:t>
            </a:r>
          </a:p>
        </p:txBody>
      </p:sp>
      <p:cxnSp>
        <p:nvCxnSpPr>
          <p:cNvPr id="67" name="Connecteur : en arc 66">
            <a:extLst>
              <a:ext uri="{FF2B5EF4-FFF2-40B4-BE49-F238E27FC236}">
                <a16:creationId xmlns:a16="http://schemas.microsoft.com/office/drawing/2014/main" id="{693A4903-5257-4533-8103-CCD9A728950C}"/>
              </a:ext>
            </a:extLst>
          </p:cNvPr>
          <p:cNvCxnSpPr>
            <a:cxnSpLocks/>
            <a:stCxn id="15" idx="4"/>
            <a:endCxn id="60" idx="0"/>
          </p:cNvCxnSpPr>
          <p:nvPr/>
        </p:nvCxnSpPr>
        <p:spPr>
          <a:xfrm rot="16200000" flipH="1">
            <a:off x="7382155" y="5321019"/>
            <a:ext cx="615950" cy="9086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itre 77">
            <a:extLst>
              <a:ext uri="{FF2B5EF4-FFF2-40B4-BE49-F238E27FC236}">
                <a16:creationId xmlns:a16="http://schemas.microsoft.com/office/drawing/2014/main" id="{37F6648B-E27E-45DD-AE21-5FE271B4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732" y="474510"/>
            <a:ext cx="10082211" cy="640775"/>
          </a:xfrm>
        </p:spPr>
        <p:txBody>
          <a:bodyPr/>
          <a:lstStyle/>
          <a:p>
            <a:r>
              <a:rPr lang="fr-FR" dirty="0"/>
              <a:t>Pourquoi modéliser avant de concevoir?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D2BD19B9-A4C8-4B5A-BA82-CE48BB888FD0}"/>
              </a:ext>
            </a:extLst>
          </p:cNvPr>
          <p:cNvSpPr/>
          <p:nvPr/>
        </p:nvSpPr>
        <p:spPr>
          <a:xfrm>
            <a:off x="9931398" y="5839277"/>
            <a:ext cx="2260602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Constantes moteurs</a:t>
            </a:r>
          </a:p>
        </p:txBody>
      </p:sp>
      <p:cxnSp>
        <p:nvCxnSpPr>
          <p:cNvPr id="51" name="Connecteur : en arc 50">
            <a:extLst>
              <a:ext uri="{FF2B5EF4-FFF2-40B4-BE49-F238E27FC236}">
                <a16:creationId xmlns:a16="http://schemas.microsoft.com/office/drawing/2014/main" id="{98F9A7D7-2756-4D99-A526-613F05C3BD4E}"/>
              </a:ext>
            </a:extLst>
          </p:cNvPr>
          <p:cNvCxnSpPr>
            <a:cxnSpLocks/>
            <a:stCxn id="15" idx="5"/>
            <a:endCxn id="36" idx="1"/>
          </p:cNvCxnSpPr>
          <p:nvPr/>
        </p:nvCxnSpPr>
        <p:spPr>
          <a:xfrm rot="16200000" flipH="1">
            <a:off x="8562033" y="4827100"/>
            <a:ext cx="1171300" cy="156743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7583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128</Words>
  <Application>Microsoft Office PowerPoint</Application>
  <PresentationFormat>Grand écran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Brin</vt:lpstr>
      <vt:lpstr>Pourquoi modéliser avant de concevoir?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TOULOUSE</dc:creator>
  <cp:lastModifiedBy>didier TOULOUSE</cp:lastModifiedBy>
  <cp:revision>15</cp:revision>
  <dcterms:created xsi:type="dcterms:W3CDTF">2020-07-28T10:05:10Z</dcterms:created>
  <dcterms:modified xsi:type="dcterms:W3CDTF">2020-08-25T15:02:41Z</dcterms:modified>
</cp:coreProperties>
</file>