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8273" autoAdjust="0"/>
  </p:normalViewPr>
  <p:slideViewPr>
    <p:cSldViewPr snapToGrid="0">
      <p:cViewPr varScale="1">
        <p:scale>
          <a:sx n="70" d="100"/>
          <a:sy n="70" d="100"/>
        </p:scale>
        <p:origin x="109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1" d="100"/>
          <a:sy n="61" d="100"/>
        </p:scale>
        <p:origin x="3168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4A1F36-E0EF-4C22-9040-682020B68F18}" type="datetimeFigureOut">
              <a:rPr lang="fr-FR" smtClean="0"/>
              <a:t>25/08/2020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2065A3-9C3F-424C-8775-2AC75225AEF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4048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La prise directe du moteur sur la roue motrice sans roue libre permettra de récupérer l’énergie mécanique pour la transformer en énergie électrique mais à cause de l’autonomie limité il faudra prévoir un désaccouplement du moteur pour pouvoir rentrer en roue libre.</a:t>
            </a:r>
          </a:p>
          <a:p>
            <a:r>
              <a:rPr lang="fr-FR" dirty="0"/>
              <a:t>Comme un scooteur, une moto , un vélo à motorisation électrique nécessite une immatriculation pour pouvoir rouler sur la route, sauf en cas de possibilité de </a:t>
            </a:r>
            <a:r>
              <a:rPr lang="fr-FR"/>
              <a:t>se mettre en VAE.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2065A3-9C3F-424C-8775-2AC75225AEF3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6253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25/08/2020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9940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25/08/2020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858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25/08/2020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099367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25/08/2020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64939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25/08/2020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846791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25/08/2020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02199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25/08/2020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69954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25/08/2020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6074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25/08/2020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2694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25/08/2020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8365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25/08/2020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2865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25/08/2020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1357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25/08/2020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9840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25/08/2020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0330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25/08/2020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830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25/08/2020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3952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83229-5F6B-49E6-8493-28B85ED788FD}" type="datetimeFigureOut">
              <a:rPr lang="fr-FR" smtClean="0"/>
              <a:t>25/08/2020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6193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7443E4BB-D2C2-474C-88F6-08D71B066E08}"/>
              </a:ext>
            </a:extLst>
          </p:cNvPr>
          <p:cNvSpPr/>
          <p:nvPr/>
        </p:nvSpPr>
        <p:spPr>
          <a:xfrm>
            <a:off x="9931398" y="4052358"/>
            <a:ext cx="1587502" cy="7969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Autonomie limitée</a:t>
            </a: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0BF00C04-8A10-4F4C-AB91-FAA02F4EFE97}"/>
              </a:ext>
            </a:extLst>
          </p:cNvPr>
          <p:cNvSpPr/>
          <p:nvPr/>
        </p:nvSpPr>
        <p:spPr>
          <a:xfrm>
            <a:off x="9931398" y="3104091"/>
            <a:ext cx="1422402" cy="7969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Puissance Limitée 250W</a:t>
            </a:r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E789B236-62DD-46AB-8CCF-E568446208D3}"/>
              </a:ext>
            </a:extLst>
          </p:cNvPr>
          <p:cNvSpPr/>
          <p:nvPr/>
        </p:nvSpPr>
        <p:spPr>
          <a:xfrm>
            <a:off x="2565400" y="3208337"/>
            <a:ext cx="1803400" cy="771525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Nuisances sonores</a:t>
            </a:r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8B2D7D8E-BD11-4298-98F3-9602AD9E25B6}"/>
              </a:ext>
            </a:extLst>
          </p:cNvPr>
          <p:cNvSpPr/>
          <p:nvPr/>
        </p:nvSpPr>
        <p:spPr>
          <a:xfrm>
            <a:off x="2565400" y="2324099"/>
            <a:ext cx="2174875" cy="771525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Protection de l’Environnement</a:t>
            </a:r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45768D1F-A326-4E82-A402-5CCFA6FE2659}"/>
              </a:ext>
            </a:extLst>
          </p:cNvPr>
          <p:cNvSpPr/>
          <p:nvPr/>
        </p:nvSpPr>
        <p:spPr>
          <a:xfrm>
            <a:off x="2565400" y="4124324"/>
            <a:ext cx="1756569" cy="1069975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Circulation à partager avec marcheurs</a:t>
            </a:r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4043C44D-9C95-4129-A8CC-19585C9D605F}"/>
              </a:ext>
            </a:extLst>
          </p:cNvPr>
          <p:cNvSpPr/>
          <p:nvPr/>
        </p:nvSpPr>
        <p:spPr>
          <a:xfrm>
            <a:off x="9931398" y="5000625"/>
            <a:ext cx="2070102" cy="7143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Immatriculation</a:t>
            </a:r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13F45457-5DD2-467F-B8AB-A3F66A51E6F2}"/>
              </a:ext>
            </a:extLst>
          </p:cNvPr>
          <p:cNvSpPr/>
          <p:nvPr/>
        </p:nvSpPr>
        <p:spPr>
          <a:xfrm>
            <a:off x="5640386" y="2447925"/>
            <a:ext cx="3190875" cy="3019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La règlementation liée à l’utilisation d’un VTT-ME</a:t>
            </a:r>
          </a:p>
        </p:txBody>
      </p:sp>
      <p:sp>
        <p:nvSpPr>
          <p:cNvPr id="17" name="Rectangle : coins arrondis 16">
            <a:extLst>
              <a:ext uri="{FF2B5EF4-FFF2-40B4-BE49-F238E27FC236}">
                <a16:creationId xmlns:a16="http://schemas.microsoft.com/office/drawing/2014/main" id="{E4EE12AE-28C0-4B19-8B06-690A4820B3AF}"/>
              </a:ext>
            </a:extLst>
          </p:cNvPr>
          <p:cNvSpPr/>
          <p:nvPr/>
        </p:nvSpPr>
        <p:spPr>
          <a:xfrm>
            <a:off x="9907588" y="2076450"/>
            <a:ext cx="1252538" cy="8762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Vitesse limitée 25Km/h</a:t>
            </a:r>
          </a:p>
        </p:txBody>
      </p:sp>
      <p:sp>
        <p:nvSpPr>
          <p:cNvPr id="19" name="Rectangle : coins arrondis 18">
            <a:extLst>
              <a:ext uri="{FF2B5EF4-FFF2-40B4-BE49-F238E27FC236}">
                <a16:creationId xmlns:a16="http://schemas.microsoft.com/office/drawing/2014/main" id="{B0A3A24A-E9AC-4827-B647-B7FCA604E2C9}"/>
              </a:ext>
            </a:extLst>
          </p:cNvPr>
          <p:cNvSpPr/>
          <p:nvPr/>
        </p:nvSpPr>
        <p:spPr>
          <a:xfrm>
            <a:off x="5445125" y="1209675"/>
            <a:ext cx="1666875" cy="6096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Assurances spécifiques</a:t>
            </a:r>
          </a:p>
        </p:txBody>
      </p:sp>
      <p:sp>
        <p:nvSpPr>
          <p:cNvPr id="21" name="Rectangle : coins arrondis 20">
            <a:extLst>
              <a:ext uri="{FF2B5EF4-FFF2-40B4-BE49-F238E27FC236}">
                <a16:creationId xmlns:a16="http://schemas.microsoft.com/office/drawing/2014/main" id="{26C655C7-560A-4B0C-A795-31BFEF1D4034}"/>
              </a:ext>
            </a:extLst>
          </p:cNvPr>
          <p:cNvSpPr/>
          <p:nvPr/>
        </p:nvSpPr>
        <p:spPr>
          <a:xfrm>
            <a:off x="7331075" y="1209675"/>
            <a:ext cx="1666875" cy="6096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Dangers à connaître</a:t>
            </a:r>
          </a:p>
        </p:txBody>
      </p:sp>
      <p:sp>
        <p:nvSpPr>
          <p:cNvPr id="23" name="Rectangle : coins arrondis 22">
            <a:extLst>
              <a:ext uri="{FF2B5EF4-FFF2-40B4-BE49-F238E27FC236}">
                <a16:creationId xmlns:a16="http://schemas.microsoft.com/office/drawing/2014/main" id="{E2A6B66E-9E47-4533-AF2C-0C4C0A9A638D}"/>
              </a:ext>
            </a:extLst>
          </p:cNvPr>
          <p:cNvSpPr/>
          <p:nvPr/>
        </p:nvSpPr>
        <p:spPr>
          <a:xfrm>
            <a:off x="4789493" y="6096000"/>
            <a:ext cx="2266375" cy="6096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Loi / Règlementation</a:t>
            </a:r>
          </a:p>
        </p:txBody>
      </p:sp>
      <p:sp>
        <p:nvSpPr>
          <p:cNvPr id="25" name="Rectangle : coins arrondis 24">
            <a:extLst>
              <a:ext uri="{FF2B5EF4-FFF2-40B4-BE49-F238E27FC236}">
                <a16:creationId xmlns:a16="http://schemas.microsoft.com/office/drawing/2014/main" id="{703DDC71-96CF-4D35-AB85-CF6FCDDC9DA7}"/>
              </a:ext>
            </a:extLst>
          </p:cNvPr>
          <p:cNvSpPr/>
          <p:nvPr/>
        </p:nvSpPr>
        <p:spPr>
          <a:xfrm>
            <a:off x="2565400" y="5419724"/>
            <a:ext cx="1641475" cy="968376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Respects des parties prenantes</a:t>
            </a:r>
          </a:p>
        </p:txBody>
      </p:sp>
      <p:cxnSp>
        <p:nvCxnSpPr>
          <p:cNvPr id="27" name="Connecteur : en arc 26">
            <a:extLst>
              <a:ext uri="{FF2B5EF4-FFF2-40B4-BE49-F238E27FC236}">
                <a16:creationId xmlns:a16="http://schemas.microsoft.com/office/drawing/2014/main" id="{4DD0F1D6-DF50-4942-8A3F-9C8728BC80C4}"/>
              </a:ext>
            </a:extLst>
          </p:cNvPr>
          <p:cNvCxnSpPr>
            <a:cxnSpLocks/>
            <a:stCxn id="15" idx="1"/>
            <a:endCxn id="10" idx="3"/>
          </p:cNvCxnSpPr>
          <p:nvPr/>
        </p:nvCxnSpPr>
        <p:spPr>
          <a:xfrm rot="16200000" flipV="1">
            <a:off x="5333853" y="2116284"/>
            <a:ext cx="180248" cy="1367404"/>
          </a:xfrm>
          <a:prstGeom prst="curvedConnector4">
            <a:avLst>
              <a:gd name="adj1" fmla="val 126825"/>
              <a:gd name="adj2" fmla="val 6708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 : en arc 28">
            <a:extLst>
              <a:ext uri="{FF2B5EF4-FFF2-40B4-BE49-F238E27FC236}">
                <a16:creationId xmlns:a16="http://schemas.microsoft.com/office/drawing/2014/main" id="{9B66DC97-4A57-47D1-A8FA-30D2E1647437}"/>
              </a:ext>
            </a:extLst>
          </p:cNvPr>
          <p:cNvCxnSpPr>
            <a:cxnSpLocks/>
            <a:stCxn id="15" idx="2"/>
            <a:endCxn id="8" idx="3"/>
          </p:cNvCxnSpPr>
          <p:nvPr/>
        </p:nvCxnSpPr>
        <p:spPr>
          <a:xfrm rot="10800000">
            <a:off x="4368800" y="3594100"/>
            <a:ext cx="1271586" cy="363538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 : en arc 30">
            <a:extLst>
              <a:ext uri="{FF2B5EF4-FFF2-40B4-BE49-F238E27FC236}">
                <a16:creationId xmlns:a16="http://schemas.microsoft.com/office/drawing/2014/main" id="{2BA46649-EF8A-4937-97EB-DBBFD3F40561}"/>
              </a:ext>
            </a:extLst>
          </p:cNvPr>
          <p:cNvCxnSpPr>
            <a:cxnSpLocks/>
            <a:stCxn id="15" idx="2"/>
            <a:endCxn id="12" idx="3"/>
          </p:cNvCxnSpPr>
          <p:nvPr/>
        </p:nvCxnSpPr>
        <p:spPr>
          <a:xfrm rot="10800000" flipV="1">
            <a:off x="4321970" y="3957638"/>
            <a:ext cx="1318417" cy="701674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 : en arc 32">
            <a:extLst>
              <a:ext uri="{FF2B5EF4-FFF2-40B4-BE49-F238E27FC236}">
                <a16:creationId xmlns:a16="http://schemas.microsoft.com/office/drawing/2014/main" id="{6E619311-A7C9-4B89-A443-1AD475B6F4C8}"/>
              </a:ext>
            </a:extLst>
          </p:cNvPr>
          <p:cNvCxnSpPr>
            <a:cxnSpLocks/>
            <a:stCxn id="15" idx="3"/>
            <a:endCxn id="25" idx="3"/>
          </p:cNvCxnSpPr>
          <p:nvPr/>
        </p:nvCxnSpPr>
        <p:spPr>
          <a:xfrm rot="5400000">
            <a:off x="4717904" y="4514136"/>
            <a:ext cx="878747" cy="1900804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 : en arc 34">
            <a:extLst>
              <a:ext uri="{FF2B5EF4-FFF2-40B4-BE49-F238E27FC236}">
                <a16:creationId xmlns:a16="http://schemas.microsoft.com/office/drawing/2014/main" id="{5BF34FD8-D879-4C50-BC1A-3CAD0DBA8CF2}"/>
              </a:ext>
            </a:extLst>
          </p:cNvPr>
          <p:cNvCxnSpPr>
            <a:stCxn id="15" idx="7"/>
            <a:endCxn id="17" idx="1"/>
          </p:cNvCxnSpPr>
          <p:nvPr/>
        </p:nvCxnSpPr>
        <p:spPr>
          <a:xfrm rot="5400000" flipH="1" flipV="1">
            <a:off x="8948023" y="1930545"/>
            <a:ext cx="375510" cy="1543620"/>
          </a:xfrm>
          <a:prstGeom prst="curvedConnector4">
            <a:avLst>
              <a:gd name="adj1" fmla="val 60877"/>
              <a:gd name="adj2" fmla="val 6513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 : en arc 36">
            <a:extLst>
              <a:ext uri="{FF2B5EF4-FFF2-40B4-BE49-F238E27FC236}">
                <a16:creationId xmlns:a16="http://schemas.microsoft.com/office/drawing/2014/main" id="{E1DFC10B-1622-481C-8A24-7640DF2E26CE}"/>
              </a:ext>
            </a:extLst>
          </p:cNvPr>
          <p:cNvCxnSpPr>
            <a:cxnSpLocks/>
            <a:stCxn id="15" idx="6"/>
            <a:endCxn id="6" idx="1"/>
          </p:cNvCxnSpPr>
          <p:nvPr/>
        </p:nvCxnSpPr>
        <p:spPr>
          <a:xfrm flipV="1">
            <a:off x="8831261" y="3502554"/>
            <a:ext cx="1100137" cy="455084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 : en arc 38">
            <a:extLst>
              <a:ext uri="{FF2B5EF4-FFF2-40B4-BE49-F238E27FC236}">
                <a16:creationId xmlns:a16="http://schemas.microsoft.com/office/drawing/2014/main" id="{AC1E5B6C-E728-4458-9A66-D1AB9FB1FCBD}"/>
              </a:ext>
            </a:extLst>
          </p:cNvPr>
          <p:cNvCxnSpPr>
            <a:cxnSpLocks/>
            <a:stCxn id="15" idx="6"/>
            <a:endCxn id="4" idx="1"/>
          </p:cNvCxnSpPr>
          <p:nvPr/>
        </p:nvCxnSpPr>
        <p:spPr>
          <a:xfrm>
            <a:off x="8831261" y="3957638"/>
            <a:ext cx="1100137" cy="493183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 : en arc 41">
            <a:extLst>
              <a:ext uri="{FF2B5EF4-FFF2-40B4-BE49-F238E27FC236}">
                <a16:creationId xmlns:a16="http://schemas.microsoft.com/office/drawing/2014/main" id="{EAEBE1A0-4F59-4F43-930E-CA7F38859FD5}"/>
              </a:ext>
            </a:extLst>
          </p:cNvPr>
          <p:cNvCxnSpPr>
            <a:cxnSpLocks/>
            <a:stCxn id="15" idx="5"/>
            <a:endCxn id="14" idx="1"/>
          </p:cNvCxnSpPr>
          <p:nvPr/>
        </p:nvCxnSpPr>
        <p:spPr>
          <a:xfrm rot="16200000" flipH="1">
            <a:off x="8981359" y="4407774"/>
            <a:ext cx="332648" cy="1567430"/>
          </a:xfrm>
          <a:prstGeom prst="curvedConnector4">
            <a:avLst>
              <a:gd name="adj1" fmla="val 68721"/>
              <a:gd name="adj2" fmla="val 6490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 : en arc 45">
            <a:extLst>
              <a:ext uri="{FF2B5EF4-FFF2-40B4-BE49-F238E27FC236}">
                <a16:creationId xmlns:a16="http://schemas.microsoft.com/office/drawing/2014/main" id="{26E8BF8E-3AE7-4033-AC89-4BA9847AE280}"/>
              </a:ext>
            </a:extLst>
          </p:cNvPr>
          <p:cNvCxnSpPr>
            <a:stCxn id="15" idx="0"/>
            <a:endCxn id="19" idx="2"/>
          </p:cNvCxnSpPr>
          <p:nvPr/>
        </p:nvCxnSpPr>
        <p:spPr>
          <a:xfrm rot="16200000" flipV="1">
            <a:off x="6442869" y="1654969"/>
            <a:ext cx="628650" cy="957261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 : en arc 47">
            <a:extLst>
              <a:ext uri="{FF2B5EF4-FFF2-40B4-BE49-F238E27FC236}">
                <a16:creationId xmlns:a16="http://schemas.microsoft.com/office/drawing/2014/main" id="{C0BFA735-FCEA-46C8-81B9-40E35FFF9495}"/>
              </a:ext>
            </a:extLst>
          </p:cNvPr>
          <p:cNvCxnSpPr>
            <a:stCxn id="15" idx="0"/>
            <a:endCxn id="21" idx="2"/>
          </p:cNvCxnSpPr>
          <p:nvPr/>
        </p:nvCxnSpPr>
        <p:spPr>
          <a:xfrm rot="5400000" flipH="1" flipV="1">
            <a:off x="7385843" y="1669256"/>
            <a:ext cx="628650" cy="928689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 : en arc 49">
            <a:extLst>
              <a:ext uri="{FF2B5EF4-FFF2-40B4-BE49-F238E27FC236}">
                <a16:creationId xmlns:a16="http://schemas.microsoft.com/office/drawing/2014/main" id="{BF104AD1-7A03-4872-BCC4-D3C81224EBFF}"/>
              </a:ext>
            </a:extLst>
          </p:cNvPr>
          <p:cNvCxnSpPr>
            <a:cxnSpLocks/>
            <a:stCxn id="15" idx="4"/>
            <a:endCxn id="23" idx="0"/>
          </p:cNvCxnSpPr>
          <p:nvPr/>
        </p:nvCxnSpPr>
        <p:spPr>
          <a:xfrm rot="5400000">
            <a:off x="6264928" y="5125104"/>
            <a:ext cx="628650" cy="1313143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 : coins arrondis 59">
            <a:extLst>
              <a:ext uri="{FF2B5EF4-FFF2-40B4-BE49-F238E27FC236}">
                <a16:creationId xmlns:a16="http://schemas.microsoft.com/office/drawing/2014/main" id="{71C99CEE-D51C-4980-8C15-3F2B4F79C905}"/>
              </a:ext>
            </a:extLst>
          </p:cNvPr>
          <p:cNvSpPr/>
          <p:nvPr/>
        </p:nvSpPr>
        <p:spPr>
          <a:xfrm>
            <a:off x="7402508" y="6083300"/>
            <a:ext cx="2224092" cy="6096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Code de la route</a:t>
            </a:r>
          </a:p>
        </p:txBody>
      </p:sp>
      <p:cxnSp>
        <p:nvCxnSpPr>
          <p:cNvPr id="67" name="Connecteur : en arc 66">
            <a:extLst>
              <a:ext uri="{FF2B5EF4-FFF2-40B4-BE49-F238E27FC236}">
                <a16:creationId xmlns:a16="http://schemas.microsoft.com/office/drawing/2014/main" id="{693A4903-5257-4533-8103-CCD9A728950C}"/>
              </a:ext>
            </a:extLst>
          </p:cNvPr>
          <p:cNvCxnSpPr>
            <a:cxnSpLocks/>
            <a:stCxn id="15" idx="4"/>
            <a:endCxn id="60" idx="0"/>
          </p:cNvCxnSpPr>
          <p:nvPr/>
        </p:nvCxnSpPr>
        <p:spPr>
          <a:xfrm rot="16200000" flipH="1">
            <a:off x="7567214" y="5135960"/>
            <a:ext cx="615950" cy="1278730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itre 77">
            <a:extLst>
              <a:ext uri="{FF2B5EF4-FFF2-40B4-BE49-F238E27FC236}">
                <a16:creationId xmlns:a16="http://schemas.microsoft.com/office/drawing/2014/main" id="{37F6648B-E27E-45DD-AE21-5FE271B4D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1789" y="255334"/>
            <a:ext cx="10082211" cy="1280890"/>
          </a:xfrm>
        </p:spPr>
        <p:txBody>
          <a:bodyPr/>
          <a:lstStyle/>
          <a:p>
            <a:r>
              <a:rPr lang="fr-FR" dirty="0"/>
              <a:t>Pourquoi se renseigner sur la règlementation</a:t>
            </a:r>
          </a:p>
        </p:txBody>
      </p:sp>
    </p:spTree>
    <p:extLst>
      <p:ext uri="{BB962C8B-B14F-4D97-AF65-F5344CB8AC3E}">
        <p14:creationId xmlns:p14="http://schemas.microsoft.com/office/powerpoint/2010/main" val="3503275830"/>
      </p:ext>
    </p:extLst>
  </p:cSld>
  <p:clrMapOvr>
    <a:masterClrMapping/>
  </p:clrMapOvr>
</p:sld>
</file>

<file path=ppt/theme/theme1.xml><?xml version="1.0" encoding="utf-8"?>
<a:theme xmlns:a="http://schemas.openxmlformats.org/drawingml/2006/main" name="Brin">
  <a:themeElements>
    <a:clrScheme name="Brin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49</TotalTime>
  <Words>127</Words>
  <Application>Microsoft Office PowerPoint</Application>
  <PresentationFormat>Grand écran</PresentationFormat>
  <Paragraphs>17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Wingdings 3</vt:lpstr>
      <vt:lpstr>Brin</vt:lpstr>
      <vt:lpstr>Pourquoi se renseigner sur la règlementation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didier TOULOUSE</dc:creator>
  <cp:lastModifiedBy>didier TOULOUSE</cp:lastModifiedBy>
  <cp:revision>7</cp:revision>
  <dcterms:created xsi:type="dcterms:W3CDTF">2020-07-28T10:05:10Z</dcterms:created>
  <dcterms:modified xsi:type="dcterms:W3CDTF">2020-08-25T15:02:06Z</dcterms:modified>
</cp:coreProperties>
</file>