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73" autoAdjust="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A1F36-E0EF-4C22-9040-682020B68F18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65A3-9C3F-424C-8775-2AC75225A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04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Situation déclenchante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Présenter le diaporama de mise en situation du problème sociétal à résoudre : la problématique de la mobilité avec des VAE en toute sécurité et en respectant l’environnement.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195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Situation déclenchante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Présenter le diaporama de mise en situation du problème sociétal à résoudre : la problématique de la mobilité avec des VAE en toute sécurité et en respectant l’environnement.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52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49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7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9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8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4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3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216DF-D03C-40E8-B0D0-B2D7356B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séance 14-A3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4836B75-0FE2-4A1A-BD5E-E1A6BEFA3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306732"/>
              </p:ext>
            </p:extLst>
          </p:nvPr>
        </p:nvGraphicFramePr>
        <p:xfrm>
          <a:off x="1524000" y="1585697"/>
          <a:ext cx="10363200" cy="2717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4836">
                  <a:extLst>
                    <a:ext uri="{9D8B030D-6E8A-4147-A177-3AD203B41FA5}">
                      <a16:colId xmlns:a16="http://schemas.microsoft.com/office/drawing/2014/main" val="2070524023"/>
                    </a:ext>
                  </a:extLst>
                </a:gridCol>
                <a:gridCol w="4768364">
                  <a:extLst>
                    <a:ext uri="{9D8B030D-6E8A-4147-A177-3AD203B41FA5}">
                      <a16:colId xmlns:a16="http://schemas.microsoft.com/office/drawing/2014/main" val="99442647"/>
                    </a:ext>
                  </a:extLst>
                </a:gridCol>
              </a:tblGrid>
              <a:tr h="38820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</a:rPr>
                        <a:t>Activité à réaliser avec les élèves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</a:rPr>
                        <a:t>Ressources à utiliser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1573406"/>
                  </a:ext>
                </a:extLst>
              </a:tr>
              <a:tr h="292764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</a:rPr>
                        <a:t>Lancement et organisation de la séance. (5 min)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Fichier séance14.ppt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5759818"/>
                  </a:ext>
                </a:extLst>
              </a:tr>
              <a:tr h="143191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dirty="0">
                          <a:effectLst/>
                        </a:rPr>
                        <a:t>Lancer l’activité 3 sur l’étude de la performance statique du VTT (1,5H)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Dans le dossier </a:t>
                      </a:r>
                      <a:r>
                        <a:rPr lang="fr-FR" sz="1600" dirty="0" err="1">
                          <a:effectLst/>
                        </a:rPr>
                        <a:t>Activités_Pédagogiques</a:t>
                      </a:r>
                      <a:r>
                        <a:rPr lang="fr-FR" sz="1600" dirty="0">
                          <a:effectLst/>
                        </a:rPr>
                        <a:t>, Fichier sur l‘activité : Activité3_Evaluation de la performance statique du VTT.docx</a:t>
                      </a:r>
                      <a:endParaRPr lang="fr-FR" sz="24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3609568"/>
                  </a:ext>
                </a:extLst>
              </a:tr>
              <a:tr h="60128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</a:rPr>
                        <a:t>Réaliser une synthèse de la séance, calcul et analyse des écarts (20min)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Fichier synthèse14.pdf à déposer sur le cahier de texte et/ou sur Moodle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2242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52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1EDF4-0899-46E0-8F5E-04A93AC8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215282"/>
            <a:ext cx="10426700" cy="1280890"/>
          </a:xfrm>
        </p:spPr>
        <p:txBody>
          <a:bodyPr>
            <a:noAutofit/>
          </a:bodyPr>
          <a:lstStyle/>
          <a:p>
            <a:r>
              <a:rPr lang="fr-FR" dirty="0">
                <a:effectLst/>
              </a:rPr>
              <a:t>Problématiques de modélisation en statique d’un VTT ME(AE)</a:t>
            </a:r>
            <a:endParaRPr lang="fr-FR" sz="2800" dirty="0"/>
          </a:p>
        </p:txBody>
      </p:sp>
      <p:pic>
        <p:nvPicPr>
          <p:cNvPr id="2052" name="Image 3810">
            <a:extLst>
              <a:ext uri="{FF2B5EF4-FFF2-40B4-BE49-F238E27FC236}">
                <a16:creationId xmlns:a16="http://schemas.microsoft.com/office/drawing/2014/main" id="{7FB17EA1-1F1F-4BE7-8984-FF1F574E8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756" y="2601857"/>
            <a:ext cx="2884488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C7DCC89-8FCD-417F-A425-5705376D4BBE}"/>
              </a:ext>
            </a:extLst>
          </p:cNvPr>
          <p:cNvSpPr txBox="1"/>
          <p:nvPr/>
        </p:nvSpPr>
        <p:spPr>
          <a:xfrm>
            <a:off x="8149369" y="2219676"/>
            <a:ext cx="347056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Quand peut-on appliquer le PFS à l’étude du comportement d’un VTT 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9FF753E-8CDA-49FA-B676-D70EFFA9F7BA}"/>
              </a:ext>
            </a:extLst>
          </p:cNvPr>
          <p:cNvSpPr txBox="1"/>
          <p:nvPr/>
        </p:nvSpPr>
        <p:spPr>
          <a:xfrm>
            <a:off x="8205007" y="5555774"/>
            <a:ext cx="37384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Avant de se lancer dans la conception d’un tel système sera-t-il capable de supporter la totalité de la charge?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70559FC-4519-4F47-A0FE-869479459791}"/>
              </a:ext>
            </a:extLst>
          </p:cNvPr>
          <p:cNvSpPr txBox="1"/>
          <p:nvPr/>
        </p:nvSpPr>
        <p:spPr>
          <a:xfrm>
            <a:off x="4971170" y="1913535"/>
            <a:ext cx="28844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Notre VTT va-t-il résister aux sollicitations statiques</a:t>
            </a:r>
            <a:r>
              <a:rPr lang="fr-FR" sz="1800" b="1" i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!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366A3C6-F709-4913-8858-A41F0E849D6D}"/>
              </a:ext>
            </a:extLst>
          </p:cNvPr>
          <p:cNvSpPr txBox="1"/>
          <p:nvPr/>
        </p:nvSpPr>
        <p:spPr>
          <a:xfrm>
            <a:off x="974953" y="1636536"/>
            <a:ext cx="27135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Est-ce que je sais retrouver un centre de gravité sur un système,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6A37914-6D09-4878-92CF-B1E9381D66B2}"/>
              </a:ext>
            </a:extLst>
          </p:cNvPr>
          <p:cNvSpPr txBox="1"/>
          <p:nvPr/>
        </p:nvSpPr>
        <p:spPr>
          <a:xfrm>
            <a:off x="1232485" y="5103930"/>
            <a:ext cx="261778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Est-ce que je sais reconnaitre les zones d’un système à risque (ruine ou déformations irréversibles) 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D2E5469-7B15-4884-8F09-D9E3FE96F10A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6" t="26071" r="8391" b="20391"/>
          <a:stretch/>
        </p:blipFill>
        <p:spPr bwMode="auto">
          <a:xfrm>
            <a:off x="7914588" y="3307723"/>
            <a:ext cx="3940130" cy="1879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E6C0D67-47A8-43E7-8CAC-08900C9DB9B1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28" t="27397" r="7534" b="17163"/>
          <a:stretch/>
        </p:blipFill>
        <p:spPr bwMode="auto">
          <a:xfrm>
            <a:off x="1301750" y="2747573"/>
            <a:ext cx="2923982" cy="2168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C97CDD9-BF7C-4CE9-A274-35AC8B7B8B9E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9" t="28359" r="6982" b="17855"/>
          <a:stretch/>
        </p:blipFill>
        <p:spPr bwMode="auto">
          <a:xfrm>
            <a:off x="4199622" y="5187322"/>
            <a:ext cx="3656035" cy="16706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1940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216DF-D03C-40E8-B0D0-B2D7356B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séance 14-A4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A94B09EF-1D88-4627-BA66-E42A0A24F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82162"/>
              </p:ext>
            </p:extLst>
          </p:nvPr>
        </p:nvGraphicFramePr>
        <p:xfrm>
          <a:off x="1545770" y="1866582"/>
          <a:ext cx="10406743" cy="3393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8345">
                  <a:extLst>
                    <a:ext uri="{9D8B030D-6E8A-4147-A177-3AD203B41FA5}">
                      <a16:colId xmlns:a16="http://schemas.microsoft.com/office/drawing/2014/main" val="3727417238"/>
                    </a:ext>
                  </a:extLst>
                </a:gridCol>
                <a:gridCol w="4788398">
                  <a:extLst>
                    <a:ext uri="{9D8B030D-6E8A-4147-A177-3AD203B41FA5}">
                      <a16:colId xmlns:a16="http://schemas.microsoft.com/office/drawing/2014/main" val="4011329635"/>
                    </a:ext>
                  </a:extLst>
                </a:gridCol>
              </a:tblGrid>
              <a:tr h="36909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</a:rPr>
                        <a:t>Activité à réaliser avec les élèves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</a:rPr>
                        <a:t>Ressources à utiliser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9365934"/>
                  </a:ext>
                </a:extLst>
              </a:tr>
              <a:tr h="302254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</a:rPr>
                        <a:t>Lancement et organisation de la séance. (5 min)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Fichier séance14.ppt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1306845"/>
                  </a:ext>
                </a:extLst>
              </a:tr>
              <a:tr h="1478325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</a:rPr>
                        <a:t>Lancer l’activité 4 sur l’étude de la performance cinématique du VTT (1H)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Dans le dossier Activités_Pédagogiques, Fichier sur l‘activité : Activité4_Evaluation de la performance cinématique du VTT.docx</a:t>
                      </a:r>
                      <a:endParaRPr lang="fr-FR" sz="24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7848340"/>
                  </a:ext>
                </a:extLst>
              </a:tr>
              <a:tr h="620770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</a:rPr>
                        <a:t>Evaluation formative sur les deux activités A3 et A4 (10min) + remédiation (10min)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Quizz_séance14 sur Pronote ou sur Moodle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4332986"/>
                  </a:ext>
                </a:extLst>
              </a:tr>
              <a:tr h="620770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600">
                          <a:effectLst/>
                        </a:rPr>
                        <a:t>Réaliser une synthèse de la séance, calcul et analyse des écarts (30 min)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Fichier synthèse14.pdf à déposer sur le cahier de texte et/ou sur Moodle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57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53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4E19AEA-1AC3-4296-A3B5-40A1A7D9AB2F}"/>
              </a:ext>
            </a:extLst>
          </p:cNvPr>
          <p:cNvSpPr/>
          <p:nvPr/>
        </p:nvSpPr>
        <p:spPr>
          <a:xfrm>
            <a:off x="1232485" y="2841171"/>
            <a:ext cx="3044927" cy="19977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C21EDF4-0899-46E0-8F5E-04A93AC8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215282"/>
            <a:ext cx="10426700" cy="1280890"/>
          </a:xfrm>
        </p:spPr>
        <p:txBody>
          <a:bodyPr>
            <a:noAutofit/>
          </a:bodyPr>
          <a:lstStyle/>
          <a:p>
            <a:r>
              <a:rPr lang="fr-FR" dirty="0">
                <a:effectLst/>
              </a:rPr>
              <a:t>Problématiques de modélisation en cinématique d’un VTT ME(AE)</a:t>
            </a:r>
            <a:endParaRPr lang="fr-FR" sz="2800" dirty="0"/>
          </a:p>
        </p:txBody>
      </p:sp>
      <p:pic>
        <p:nvPicPr>
          <p:cNvPr id="2052" name="Image 3810">
            <a:extLst>
              <a:ext uri="{FF2B5EF4-FFF2-40B4-BE49-F238E27FC236}">
                <a16:creationId xmlns:a16="http://schemas.microsoft.com/office/drawing/2014/main" id="{7FB17EA1-1F1F-4BE7-8984-FF1F574E8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756" y="2601857"/>
            <a:ext cx="2884488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C7DCC89-8FCD-417F-A425-5705376D4BBE}"/>
              </a:ext>
            </a:extLst>
          </p:cNvPr>
          <p:cNvSpPr txBox="1"/>
          <p:nvPr/>
        </p:nvSpPr>
        <p:spPr>
          <a:xfrm>
            <a:off x="8062283" y="1775035"/>
            <a:ext cx="34705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Quand peut-on parler de roulement sans glissement 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9FF753E-8CDA-49FA-B676-D70EFFA9F7BA}"/>
              </a:ext>
            </a:extLst>
          </p:cNvPr>
          <p:cNvSpPr txBox="1"/>
          <p:nvPr/>
        </p:nvSpPr>
        <p:spPr>
          <a:xfrm>
            <a:off x="8205007" y="5555774"/>
            <a:ext cx="37384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Avant de se lancer dans la modélisation d’un tel système quelles hypothèses simplificatrices peuvent influencer les résultats et comment 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70559FC-4519-4F47-A0FE-869479459791}"/>
              </a:ext>
            </a:extLst>
          </p:cNvPr>
          <p:cNvSpPr txBox="1"/>
          <p:nvPr/>
        </p:nvSpPr>
        <p:spPr>
          <a:xfrm>
            <a:off x="4550228" y="1725041"/>
            <a:ext cx="33054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Notre VTT va-t-il atteindre la vitesse maximale attendue</a:t>
            </a:r>
            <a:r>
              <a:rPr lang="fr-FR" sz="1800" b="1" i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!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366A3C6-F709-4913-8858-A41F0E849D6D}"/>
              </a:ext>
            </a:extLst>
          </p:cNvPr>
          <p:cNvSpPr txBox="1"/>
          <p:nvPr/>
        </p:nvSpPr>
        <p:spPr>
          <a:xfrm>
            <a:off x="974953" y="1636536"/>
            <a:ext cx="29501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Est-ce que je sais retrouver le centre instantané de rotation d’un système,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6A37914-6D09-4878-92CF-B1E9381D66B2}"/>
              </a:ext>
            </a:extLst>
          </p:cNvPr>
          <p:cNvSpPr txBox="1"/>
          <p:nvPr/>
        </p:nvSpPr>
        <p:spPr>
          <a:xfrm>
            <a:off x="1307314" y="4978656"/>
            <a:ext cx="261778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Est-ce que je sais reconnaitre les trajectoires et les mouvements des éléments du système pendant son utilisation 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DFD37AC4-091D-403B-A37E-30B755469AA4}"/>
              </a:ext>
            </a:extLst>
          </p:cNvPr>
          <p:cNvGrpSpPr/>
          <p:nvPr/>
        </p:nvGrpSpPr>
        <p:grpSpPr>
          <a:xfrm>
            <a:off x="1232485" y="2959285"/>
            <a:ext cx="3044927" cy="1879600"/>
            <a:chOff x="-335602" y="0"/>
            <a:chExt cx="6373734" cy="1905597"/>
          </a:xfrm>
        </p:grpSpPr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8539F91F-A3B7-4FB9-A591-1B164F9DF6C6}"/>
                </a:ext>
              </a:extLst>
            </p:cNvPr>
            <p:cNvGrpSpPr/>
            <p:nvPr/>
          </p:nvGrpSpPr>
          <p:grpSpPr>
            <a:xfrm>
              <a:off x="-335602" y="0"/>
              <a:ext cx="6373734" cy="1905597"/>
              <a:chOff x="-335602" y="0"/>
              <a:chExt cx="6373734" cy="1905597"/>
            </a:xfrm>
          </p:grpSpPr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id="{13373B10-EDBC-47B5-A0B6-815547A41A12}"/>
                  </a:ext>
                </a:extLst>
              </p:cNvPr>
              <p:cNvCxnSpPr/>
              <p:nvPr/>
            </p:nvCxnSpPr>
            <p:spPr>
              <a:xfrm>
                <a:off x="708212" y="114300"/>
                <a:ext cx="0" cy="1478280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id="{3187370B-7A0F-46E9-B269-1C78F1B1C4F5}"/>
                  </a:ext>
                </a:extLst>
              </p:cNvPr>
              <p:cNvCxnSpPr/>
              <p:nvPr/>
            </p:nvCxnSpPr>
            <p:spPr>
              <a:xfrm rot="5400000">
                <a:off x="2810603" y="-1043735"/>
                <a:ext cx="0" cy="4985385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000D0C1B-C95A-4FA7-B841-1D4FA9CBA9CA}"/>
                  </a:ext>
                </a:extLst>
              </p:cNvPr>
              <p:cNvCxnSpPr/>
              <p:nvPr/>
            </p:nvCxnSpPr>
            <p:spPr>
              <a:xfrm flipV="1">
                <a:off x="708212" y="291353"/>
                <a:ext cx="3816950" cy="115379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Zone de texte 2">
                <a:extLst>
                  <a:ext uri="{FF2B5EF4-FFF2-40B4-BE49-F238E27FC236}">
                    <a16:creationId xmlns:a16="http://schemas.microsoft.com/office/drawing/2014/main" id="{59DD69D5-E434-4A52-AF81-AEDE0340FB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1546" y="1509988"/>
                <a:ext cx="1586586" cy="3860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Bef>
                    <a:spcPts val="500"/>
                  </a:spcBef>
                  <a:spcAft>
                    <a:spcPts val="800"/>
                  </a:spcAft>
                </a:pPr>
                <a:r>
                  <a:rPr lang="fr-FR" sz="8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 (m)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Zone de texte 2">
                <a:extLst>
                  <a:ext uri="{FF2B5EF4-FFF2-40B4-BE49-F238E27FC236}">
                    <a16:creationId xmlns:a16="http://schemas.microsoft.com/office/drawing/2014/main" id="{29435481-4081-4B45-9622-3A5D49FEB0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3137" y="0"/>
                <a:ext cx="2333062" cy="3860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Bef>
                    <a:spcPts val="500"/>
                  </a:spcBef>
                  <a:spcAft>
                    <a:spcPts val="800"/>
                  </a:spcAft>
                </a:pPr>
                <a:r>
                  <a:rPr lang="fr-FR" sz="8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 (km/h)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2" name="Connecteur droit 41">
                <a:extLst>
                  <a:ext uri="{FF2B5EF4-FFF2-40B4-BE49-F238E27FC236}">
                    <a16:creationId xmlns:a16="http://schemas.microsoft.com/office/drawing/2014/main" id="{1B55286B-72ED-40FC-B1EF-85690E451E0B}"/>
                  </a:ext>
                </a:extLst>
              </p:cNvPr>
              <p:cNvCxnSpPr/>
              <p:nvPr/>
            </p:nvCxnSpPr>
            <p:spPr>
              <a:xfrm flipV="1">
                <a:off x="569258" y="291262"/>
                <a:ext cx="4488180" cy="4572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3F41A70A-42D9-4670-A980-CB284099D5C4}"/>
                  </a:ext>
                </a:extLst>
              </p:cNvPr>
              <p:cNvCxnSpPr/>
              <p:nvPr/>
            </p:nvCxnSpPr>
            <p:spPr>
              <a:xfrm rot="5400000" flipV="1">
                <a:off x="3815827" y="906331"/>
                <a:ext cx="1439545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Zone de texte 2">
                <a:extLst>
                  <a:ext uri="{FF2B5EF4-FFF2-40B4-BE49-F238E27FC236}">
                    <a16:creationId xmlns:a16="http://schemas.microsoft.com/office/drawing/2014/main" id="{0E8FEB0A-1A61-4250-A01F-5658B1550E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35602" y="115337"/>
                <a:ext cx="1167207" cy="3860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Bef>
                    <a:spcPts val="500"/>
                  </a:spcBef>
                  <a:spcAft>
                    <a:spcPts val="800"/>
                  </a:spcAft>
                </a:pPr>
                <a:r>
                  <a:rPr lang="fr-FR" sz="8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20 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Zone de texte 2">
                <a:extLst>
                  <a:ext uri="{FF2B5EF4-FFF2-40B4-BE49-F238E27FC236}">
                    <a16:creationId xmlns:a16="http://schemas.microsoft.com/office/drawing/2014/main" id="{37E10AAC-E0A1-436A-ABC6-A5C0A6A1D1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56321" y="1519517"/>
                <a:ext cx="1944343" cy="3860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Bef>
                    <a:spcPts val="500"/>
                  </a:spcBef>
                  <a:spcAft>
                    <a:spcPts val="800"/>
                  </a:spcAft>
                </a:pPr>
                <a:r>
                  <a:rPr lang="fr-FR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150</a:t>
                </a:r>
                <a:endParaRPr lang="fr-F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F16D98D7-7787-47AB-8510-364C4463566F}"/>
                </a:ext>
              </a:extLst>
            </p:cNvPr>
            <p:cNvCxnSpPr/>
            <p:nvPr/>
          </p:nvCxnSpPr>
          <p:spPr>
            <a:xfrm flipV="1">
              <a:off x="4527176" y="291353"/>
              <a:ext cx="77724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Image 7">
            <a:extLst>
              <a:ext uri="{FF2B5EF4-FFF2-40B4-BE49-F238E27FC236}">
                <a16:creationId xmlns:a16="http://schemas.microsoft.com/office/drawing/2014/main" id="{833915CF-D912-4357-A207-7B234FDED1C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7" y="4978656"/>
            <a:ext cx="2308225" cy="1534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C309794-36F5-4C11-8211-6E320857B2E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106" t="25883" r="10723" b="14286"/>
          <a:stretch/>
        </p:blipFill>
        <p:spPr>
          <a:xfrm>
            <a:off x="7914588" y="2841171"/>
            <a:ext cx="4227285" cy="220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01397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342</Words>
  <Application>Microsoft Office PowerPoint</Application>
  <PresentationFormat>Grand écran</PresentationFormat>
  <Paragraphs>44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ArialMT</vt:lpstr>
      <vt:lpstr>Arial</vt:lpstr>
      <vt:lpstr>Calibri</vt:lpstr>
      <vt:lpstr>Century Gothic</vt:lpstr>
      <vt:lpstr>Symbol</vt:lpstr>
      <vt:lpstr>Times New Roman</vt:lpstr>
      <vt:lpstr>Wingdings 3</vt:lpstr>
      <vt:lpstr>Brin</vt:lpstr>
      <vt:lpstr>Organisation de la séance 14-A3</vt:lpstr>
      <vt:lpstr>Problématiques de modélisation en statique d’un VTT ME(AE)</vt:lpstr>
      <vt:lpstr>Organisation de la séance 14-A4</vt:lpstr>
      <vt:lpstr>Problématiques de modélisation en cinématique d’un VTT ME(AE)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TOULOUSE</dc:creator>
  <cp:lastModifiedBy>DIDIER TOULOUSE</cp:lastModifiedBy>
  <cp:revision>10</cp:revision>
  <dcterms:created xsi:type="dcterms:W3CDTF">2020-07-28T10:05:10Z</dcterms:created>
  <dcterms:modified xsi:type="dcterms:W3CDTF">2020-09-10T11:13:42Z</dcterms:modified>
</cp:coreProperties>
</file>