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"/>
  </p:notesMasterIdLst>
  <p:sldIdLst>
    <p:sldId id="258" r:id="rId2"/>
    <p:sldId id="259" r:id="rId3"/>
    <p:sldId id="256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73" autoAdjust="0"/>
  </p:normalViewPr>
  <p:slideViewPr>
    <p:cSldViewPr snapToGrid="0">
      <p:cViewPr varScale="1">
        <p:scale>
          <a:sx n="70" d="100"/>
          <a:sy n="70" d="100"/>
        </p:scale>
        <p:origin x="10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6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1F36-E0EF-4C22-9040-682020B68F18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065A3-9C3F-424C-8775-2AC75225AE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04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065A3-9C3F-424C-8775-2AC75225AEF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25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la Batterie ne pas oublier que les éléments de base sont des accus de 3,6V à 3Ah, et qu’il faudra donc en mettre un certain nombre en série et en Parallèle.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065A3-9C3F-424C-8775-2AC75225AEF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7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065A3-9C3F-424C-8775-2AC75225AEF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2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94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993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49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4679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219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99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07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9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36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86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35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84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33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3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95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83229-5F6B-49E6-8493-28B85ED788FD}" type="datetimeFigureOut">
              <a:rPr lang="fr-FR" smtClean="0"/>
              <a:t>19/08/2020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20DA78-8D6D-4158-9BAD-0C572811A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19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lab.mathworks.com/" TargetMode="External"/><Relationship Id="rId2" Type="http://schemas.openxmlformats.org/officeDocument/2006/relationships/hyperlink" Target="https://www.youtube.com/watch?v=shiqnbVCl_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mathworks.com/videos/from-a-diagram-to-a-simulation-model-to-the-design-of-control-laws-with-simscape-100442.html?elqsid=1597746240534&amp;potential_use=Education" TargetMode="External"/><Relationship Id="rId4" Type="http://schemas.openxmlformats.org/officeDocument/2006/relationships/hyperlink" Target="https://www.youtube.com/watch?v=-b2TP9aHLs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216DF-D03C-40E8-B0D0-B2D7356B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741" y="515253"/>
            <a:ext cx="8911687" cy="1280890"/>
          </a:xfrm>
        </p:spPr>
        <p:txBody>
          <a:bodyPr/>
          <a:lstStyle/>
          <a:p>
            <a:r>
              <a:rPr lang="fr-FR" dirty="0"/>
              <a:t>Organisation de la séance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4D8B00F-1B2F-4090-A0D3-EC060905D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12723"/>
              </p:ext>
            </p:extLst>
          </p:nvPr>
        </p:nvGraphicFramePr>
        <p:xfrm>
          <a:off x="1469572" y="1240971"/>
          <a:ext cx="10515600" cy="5751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7113">
                  <a:extLst>
                    <a:ext uri="{9D8B030D-6E8A-4147-A177-3AD203B41FA5}">
                      <a16:colId xmlns:a16="http://schemas.microsoft.com/office/drawing/2014/main" val="2561635017"/>
                    </a:ext>
                  </a:extLst>
                </a:gridCol>
                <a:gridCol w="4838487">
                  <a:extLst>
                    <a:ext uri="{9D8B030D-6E8A-4147-A177-3AD203B41FA5}">
                      <a16:colId xmlns:a16="http://schemas.microsoft.com/office/drawing/2014/main" val="3803865077"/>
                    </a:ext>
                  </a:extLst>
                </a:gridCol>
              </a:tblGrid>
              <a:tr h="3701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</a:rPr>
                        <a:t>Activité à réaliser avec les élèves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72" marR="5497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Ressources à utiliser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72" marR="54972" marT="0" marB="0"/>
                </a:tc>
                <a:extLst>
                  <a:ext uri="{0D108BD9-81ED-4DB2-BD59-A6C34878D82A}">
                    <a16:rowId xmlns:a16="http://schemas.microsoft.com/office/drawing/2014/main" val="2086859986"/>
                  </a:ext>
                </a:extLst>
              </a:tr>
              <a:tr h="222654"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400" dirty="0">
                          <a:effectLst/>
                        </a:rPr>
                        <a:t>Lancement et organisation de la séance. (5 min)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72" marR="5497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Fichier séance12.ppt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72" marR="54972" marT="0" marB="0" anchor="ctr"/>
                </a:tc>
                <a:extLst>
                  <a:ext uri="{0D108BD9-81ED-4DB2-BD59-A6C34878D82A}">
                    <a16:rowId xmlns:a16="http://schemas.microsoft.com/office/drawing/2014/main" val="3898376657"/>
                  </a:ext>
                </a:extLst>
              </a:tr>
              <a:tr h="3352468">
                <a:tc>
                  <a:txBody>
                    <a:bodyPr/>
                    <a:lstStyle/>
                    <a:p>
                      <a:pPr marL="1905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1</a:t>
                      </a:r>
                      <a:r>
                        <a:rPr lang="fr-FR" sz="1400" kern="0" baseline="30000">
                          <a:effectLst/>
                        </a:rPr>
                        <a:t>ère</a:t>
                      </a:r>
                      <a:r>
                        <a:rPr lang="fr-FR" sz="1400" kern="0">
                          <a:effectLst/>
                        </a:rPr>
                        <a:t> Partie de la séance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fr-FR" sz="1400" kern="0">
                          <a:effectLst/>
                        </a:rPr>
                        <a:t>Montrer </a:t>
                      </a:r>
                      <a:r>
                        <a:rPr lang="fr-FR" sz="1400" u="sng" kern="0">
                          <a:effectLst/>
                          <a:hlinkClick r:id="rId2"/>
                        </a:rPr>
                        <a:t>la vidéo sur Youtube</a:t>
                      </a:r>
                      <a:r>
                        <a:rPr lang="fr-FR" sz="1400" kern="0">
                          <a:effectLst/>
                        </a:rPr>
                        <a:t> qui présente le métier d’une startup qui développe pour ses clients de la modélisation Multiphysique (10min)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fr-FR" sz="1400" kern="0">
                          <a:effectLst/>
                        </a:rPr>
                        <a:t>Faire lire le document sur la modélisation multiphysique et sur les notions de White Box, Processor in the loop… (40 min)</a:t>
                      </a:r>
                    </a:p>
                    <a:p>
                      <a:pPr marL="1905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400" kern="0">
                          <a:effectLst/>
                        </a:rPr>
                        <a:t>2</a:t>
                      </a:r>
                      <a:r>
                        <a:rPr lang="fr-FR" sz="1400" kern="0" baseline="30000">
                          <a:effectLst/>
                        </a:rPr>
                        <a:t>ème</a:t>
                      </a:r>
                      <a:r>
                        <a:rPr lang="fr-FR" sz="1400" kern="0">
                          <a:effectLst/>
                        </a:rPr>
                        <a:t> Partie de la séance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fr-FR" sz="1400" kern="0">
                          <a:effectLst/>
                        </a:rPr>
                        <a:t>Demander à chaque élève de rechercher les modèles causal et/ou acausal d’un moteur à courant continu, et d’une batterie (20min).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fr-FR" sz="1400" kern="0">
                          <a:effectLst/>
                        </a:rPr>
                        <a:t>Tester ces modèles sur </a:t>
                      </a:r>
                      <a:r>
                        <a:rPr lang="fr-FR" sz="1400" u="sng" kern="0">
                          <a:effectLst/>
                          <a:hlinkClick r:id="rId3"/>
                        </a:rPr>
                        <a:t>Simulink Online</a:t>
                      </a:r>
                      <a:r>
                        <a:rPr lang="fr-FR" sz="1400" kern="0">
                          <a:effectLst/>
                        </a:rPr>
                        <a:t> (10min)</a:t>
                      </a:r>
                      <a:endParaRPr lang="fr-FR" sz="1400" b="1" kern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ymbol" panose="05050102010706020507" pitchFamily="18" charset="2"/>
                      </a:endParaRPr>
                    </a:p>
                  </a:txBody>
                  <a:tcPr marL="54972" marR="5497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Vidéo sur la modélisation et la conception à l’aide de modèle multiphysiques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Site Youtube / URL : </a:t>
                      </a:r>
                      <a:r>
                        <a:rPr lang="en-GB" sz="1200" u="sng">
                          <a:effectLst/>
                          <a:hlinkClick r:id="rId2"/>
                        </a:rPr>
                        <a:t>https://www.youtube.com/watch?v=shiqnbVCl_o</a:t>
                      </a:r>
                      <a:r>
                        <a:rPr lang="en-GB" sz="1200">
                          <a:effectLst/>
                        </a:rPr>
                        <a:t> </a:t>
                      </a:r>
                      <a:endParaRPr lang="fr-FR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fr-FR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Fichier sur la modélisation multiphysique dans le dossier Documents_ressources : DR4_Modéliser et Simuler des systèmes complexes avec des modèles multiphysiques.docx</a:t>
                      </a:r>
                    </a:p>
                    <a:p>
                      <a:pPr marL="19685">
                        <a:lnSpc>
                          <a:spcPct val="107000"/>
                        </a:lnSpc>
                      </a:pPr>
                      <a:r>
                        <a:rPr lang="fr-FR" sz="1200" u="none" strike="noStrike">
                          <a:effectLst/>
                        </a:rPr>
                        <a:t> </a:t>
                      </a:r>
                      <a:endParaRPr lang="fr-FR" sz="1400">
                        <a:effectLst/>
                      </a:endParaRPr>
                    </a:p>
                    <a:p>
                      <a:pPr marL="19685">
                        <a:lnSpc>
                          <a:spcPct val="107000"/>
                        </a:lnSpc>
                      </a:pPr>
                      <a:r>
                        <a:rPr lang="fr-FR" sz="1200" u="sng">
                          <a:effectLst/>
                        </a:rPr>
                        <a:t>Vidéo sur le modèle acausal de la batterie :   </a:t>
                      </a:r>
                      <a:endParaRPr lang="fr-FR" sz="1400">
                        <a:effectLst/>
                      </a:endParaRPr>
                    </a:p>
                    <a:p>
                      <a:pPr marL="1968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u="sng">
                          <a:effectLst/>
                          <a:hlinkClick r:id="rId4"/>
                        </a:rPr>
                        <a:t>https://www.youtube.com/watch?v=-b2TP9aHLsc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72" marR="54972" marT="0" marB="0" anchor="ctr"/>
                </a:tc>
                <a:extLst>
                  <a:ext uri="{0D108BD9-81ED-4DB2-BD59-A6C34878D82A}">
                    <a16:rowId xmlns:a16="http://schemas.microsoft.com/office/drawing/2014/main" val="2388762604"/>
                  </a:ext>
                </a:extLst>
              </a:tr>
              <a:tr h="396422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fr-FR" sz="1400">
                          <a:effectLst/>
                        </a:rPr>
                        <a:t>Evaluation formative (5min)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72" marR="5497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Quizz_séance12 sur Pronote ou sur Moodle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72" marR="54972" marT="0" marB="0" anchor="ctr"/>
                </a:tc>
                <a:extLst>
                  <a:ext uri="{0D108BD9-81ED-4DB2-BD59-A6C34878D82A}">
                    <a16:rowId xmlns:a16="http://schemas.microsoft.com/office/drawing/2014/main" val="2789902238"/>
                  </a:ext>
                </a:extLst>
              </a:tr>
              <a:tr h="1409895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fr-FR" sz="1400" kern="0">
                          <a:effectLst/>
                        </a:rPr>
                        <a:t>Demander aux élèves de rechercher tous les éléments du schéma Bloc pour le modèle acausal du VTT ME à partir des blocs modèles de base donnés dans la fiche et de ceux qu’ils ont trouvés précédemment avec les couleurs associés aux différents phénomènes physiques (20min).</a:t>
                      </a:r>
                      <a:endParaRPr lang="fr-FR" sz="1400" b="1" kern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ymbol" panose="05050102010706020507" pitchFamily="18" charset="2"/>
                      </a:endParaRPr>
                    </a:p>
                  </a:txBody>
                  <a:tcPr marL="54972" marR="5497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Fichier Modèle_Bloc_Simulink.docx à déposer sur le cahier de texte et/ou sur Moodle</a:t>
                      </a: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</a:rPr>
                        <a:t>Ressources supplémentaires </a:t>
                      </a:r>
                      <a:r>
                        <a:rPr lang="fr-FR" sz="1400" u="sng" dirty="0">
                          <a:effectLst/>
                          <a:hlinkClick r:id="rId5"/>
                        </a:rPr>
                        <a:t>sur </a:t>
                      </a:r>
                      <a:r>
                        <a:rPr lang="fr-FR" sz="1400" u="sng" dirty="0" err="1">
                          <a:effectLst/>
                          <a:hlinkClick r:id="rId5"/>
                        </a:rPr>
                        <a:t>MathsWorks</a:t>
                      </a:r>
                      <a:r>
                        <a:rPr lang="fr-FR" sz="1400" u="sng" dirty="0">
                          <a:effectLst/>
                          <a:hlinkClick r:id="rId5"/>
                        </a:rPr>
                        <a:t> :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972" marR="54972" marT="0" marB="0" anchor="ctr"/>
                </a:tc>
                <a:extLst>
                  <a:ext uri="{0D108BD9-81ED-4DB2-BD59-A6C34878D82A}">
                    <a16:rowId xmlns:a16="http://schemas.microsoft.com/office/drawing/2014/main" val="371693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52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90FBD-3B9C-464B-8EF3-1F3C55D5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55301"/>
            <a:ext cx="10384971" cy="1280890"/>
          </a:xfrm>
        </p:spPr>
        <p:txBody>
          <a:bodyPr>
            <a:normAutofit/>
          </a:bodyPr>
          <a:lstStyle/>
          <a:p>
            <a:r>
              <a:rPr lang="fr-FR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Problématiques pour la modélisation multiphysique d’un VTT ME (ou AE)</a:t>
            </a:r>
            <a:endParaRPr lang="fr-FR" sz="3200" dirty="0"/>
          </a:p>
        </p:txBody>
      </p:sp>
      <p:pic>
        <p:nvPicPr>
          <p:cNvPr id="2053" name="Image 6">
            <a:extLst>
              <a:ext uri="{FF2B5EF4-FFF2-40B4-BE49-F238E27FC236}">
                <a16:creationId xmlns:a16="http://schemas.microsoft.com/office/drawing/2014/main" id="{1DE2F733-D8AE-4571-87BB-8B47C1B72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20267" r="18845" b="44553"/>
          <a:stretch>
            <a:fillRect/>
          </a:stretch>
        </p:blipFill>
        <p:spPr bwMode="auto">
          <a:xfrm>
            <a:off x="700590" y="1580703"/>
            <a:ext cx="4003879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15">
            <a:extLst>
              <a:ext uri="{FF2B5EF4-FFF2-40B4-BE49-F238E27FC236}">
                <a16:creationId xmlns:a16="http://schemas.microsoft.com/office/drawing/2014/main" id="{09A7FBC3-0A7D-49DB-A898-3CB90323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39" y="3612780"/>
            <a:ext cx="1928813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 14">
            <a:extLst>
              <a:ext uri="{FF2B5EF4-FFF2-40B4-BE49-F238E27FC236}">
                <a16:creationId xmlns:a16="http://schemas.microsoft.com/office/drawing/2014/main" id="{FF08FFB7-F47A-4299-8A70-9928D83A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16" y="4323385"/>
            <a:ext cx="211613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16">
            <a:extLst>
              <a:ext uri="{FF2B5EF4-FFF2-40B4-BE49-F238E27FC236}">
                <a16:creationId xmlns:a16="http://schemas.microsoft.com/office/drawing/2014/main" id="{2FC2B596-873A-4708-A079-5CAE8CBE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04" y="4973817"/>
            <a:ext cx="2174875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17">
            <a:extLst>
              <a:ext uri="{FF2B5EF4-FFF2-40B4-BE49-F238E27FC236}">
                <a16:creationId xmlns:a16="http://schemas.microsoft.com/office/drawing/2014/main" id="{1D0FEB48-BD2C-4799-A10A-F95B10DD9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92" y="2657546"/>
            <a:ext cx="3346790" cy="188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E6B92BA-D189-4228-B752-7E824B1247BA}"/>
              </a:ext>
            </a:extLst>
          </p:cNvPr>
          <p:cNvSpPr txBox="1"/>
          <p:nvPr/>
        </p:nvSpPr>
        <p:spPr>
          <a:xfrm>
            <a:off x="1341902" y="5755302"/>
            <a:ext cx="3243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fr-FR" sz="1800" dirty="0">
                <a:effectLst/>
              </a:rPr>
              <a:t>Est-ce que je connais l’influence du software sur la réaction du système ?</a:t>
            </a: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F42015-4997-4F47-B114-367DC9DE0255}"/>
              </a:ext>
            </a:extLst>
          </p:cNvPr>
          <p:cNvSpPr txBox="1"/>
          <p:nvPr/>
        </p:nvSpPr>
        <p:spPr>
          <a:xfrm>
            <a:off x="8948056" y="5338763"/>
            <a:ext cx="3243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fr-FR" sz="1800" dirty="0">
                <a:effectLst/>
              </a:rPr>
              <a:t>Quel modèle dois-je utiliser pour décrire le comportement de la fonction Distribuer !</a:t>
            </a: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5634017-211D-4C21-9CC6-1667E237EA30}"/>
              </a:ext>
            </a:extLst>
          </p:cNvPr>
          <p:cNvSpPr txBox="1"/>
          <p:nvPr/>
        </p:nvSpPr>
        <p:spPr>
          <a:xfrm>
            <a:off x="8659811" y="2243769"/>
            <a:ext cx="30616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500"/>
              </a:spcBef>
              <a:spcAft>
                <a:spcPts val="500"/>
              </a:spcAft>
            </a:pPr>
            <a:r>
              <a:rPr lang="fr-FR" sz="1800" dirty="0">
                <a:effectLst/>
              </a:rPr>
              <a:t>Mon accélérateur peut-il être modélisé et si oui comment ?</a:t>
            </a: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DA464E9-D9E7-4D70-A090-01DF2419D2B1}"/>
              </a:ext>
            </a:extLst>
          </p:cNvPr>
          <p:cNvSpPr txBox="1"/>
          <p:nvPr/>
        </p:nvSpPr>
        <p:spPr>
          <a:xfrm>
            <a:off x="923699" y="3318687"/>
            <a:ext cx="4080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fr-FR" sz="1800" dirty="0">
                <a:effectLst/>
              </a:rPr>
              <a:t>Quel modèle dois-je utiliser pour décrire le comportement du moteur, quel modèle pour la batterie ? </a:t>
            </a: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8BF576B-4C8F-4589-9390-6ED93419AA57}"/>
              </a:ext>
            </a:extLst>
          </p:cNvPr>
          <p:cNvSpPr txBox="1"/>
          <p:nvPr/>
        </p:nvSpPr>
        <p:spPr>
          <a:xfrm>
            <a:off x="4704469" y="1554109"/>
            <a:ext cx="44171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sz="1800" dirty="0">
                <a:effectLst/>
              </a:rPr>
              <a:t>De quels phénomènes physiques parle t-on quand on dit du VTT que c’est un système Multi-physique?</a:t>
            </a: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5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C01BEA6-8106-4356-97F7-A01D87723687}"/>
              </a:ext>
            </a:extLst>
          </p:cNvPr>
          <p:cNvSpPr txBox="1"/>
          <p:nvPr/>
        </p:nvSpPr>
        <p:spPr>
          <a:xfrm>
            <a:off x="1611086" y="1796144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moteur à courant continu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D709A7-CD7D-4C8A-90B0-4BDE87A46D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7" t="18730" r="40714" b="24921"/>
          <a:stretch/>
        </p:blipFill>
        <p:spPr>
          <a:xfrm>
            <a:off x="445442" y="2275114"/>
            <a:ext cx="6259285" cy="38644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E7E70E8-3F07-4F43-87B3-5840B5FB6F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9" t="16262" r="50000" b="32540"/>
          <a:stretch/>
        </p:blipFill>
        <p:spPr>
          <a:xfrm>
            <a:off x="5290457" y="959243"/>
            <a:ext cx="6803572" cy="4130110"/>
          </a:xfrm>
          <a:prstGeom prst="rect">
            <a:avLst/>
          </a:prstGeom>
        </p:spPr>
      </p:pic>
      <p:sp>
        <p:nvSpPr>
          <p:cNvPr id="78" name="Titre 77">
            <a:extLst>
              <a:ext uri="{FF2B5EF4-FFF2-40B4-BE49-F238E27FC236}">
                <a16:creationId xmlns:a16="http://schemas.microsoft.com/office/drawing/2014/main" id="{37F6648B-E27E-45DD-AE21-5FE271B4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732" y="474510"/>
            <a:ext cx="10082211" cy="640775"/>
          </a:xfrm>
        </p:spPr>
        <p:txBody>
          <a:bodyPr/>
          <a:lstStyle/>
          <a:p>
            <a:r>
              <a:rPr lang="fr-FR" dirty="0"/>
              <a:t>Quels modèles utiliser?</a:t>
            </a:r>
          </a:p>
        </p:txBody>
      </p:sp>
    </p:spTree>
    <p:extLst>
      <p:ext uri="{BB962C8B-B14F-4D97-AF65-F5344CB8AC3E}">
        <p14:creationId xmlns:p14="http://schemas.microsoft.com/office/powerpoint/2010/main" val="35032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C01BEA6-8106-4356-97F7-A01D87723687}"/>
              </a:ext>
            </a:extLst>
          </p:cNvPr>
          <p:cNvSpPr txBox="1"/>
          <p:nvPr/>
        </p:nvSpPr>
        <p:spPr>
          <a:xfrm>
            <a:off x="1611086" y="1796144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batterie</a:t>
            </a:r>
          </a:p>
        </p:txBody>
      </p:sp>
      <p:sp>
        <p:nvSpPr>
          <p:cNvPr id="78" name="Titre 77">
            <a:extLst>
              <a:ext uri="{FF2B5EF4-FFF2-40B4-BE49-F238E27FC236}">
                <a16:creationId xmlns:a16="http://schemas.microsoft.com/office/drawing/2014/main" id="{37F6648B-E27E-45DD-AE21-5FE271B4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732" y="474510"/>
            <a:ext cx="10082211" cy="640775"/>
          </a:xfrm>
        </p:spPr>
        <p:txBody>
          <a:bodyPr/>
          <a:lstStyle/>
          <a:p>
            <a:r>
              <a:rPr lang="fr-FR" dirty="0"/>
              <a:t>Quels modèles utiliser?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F56440-63E2-450C-BE24-23E153AE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50" t="26191" r="23929" b="12540"/>
          <a:stretch/>
        </p:blipFill>
        <p:spPr>
          <a:xfrm>
            <a:off x="1045028" y="2231571"/>
            <a:ext cx="4855029" cy="42018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A2F3720-9B7E-4E11-B852-EAEA55A07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571" t="26191" r="6786" b="12540"/>
          <a:stretch/>
        </p:blipFill>
        <p:spPr>
          <a:xfrm>
            <a:off x="6291944" y="2231571"/>
            <a:ext cx="3614057" cy="420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2C676E6-2DC8-4A6F-B8F7-1D2CED7C1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96" t="16262" r="8929" b="13968"/>
          <a:stretch/>
        </p:blipFill>
        <p:spPr>
          <a:xfrm>
            <a:off x="7391400" y="1847035"/>
            <a:ext cx="4800600" cy="478477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C01BEA6-8106-4356-97F7-A01D87723687}"/>
              </a:ext>
            </a:extLst>
          </p:cNvPr>
          <p:cNvSpPr txBox="1"/>
          <p:nvPr/>
        </p:nvSpPr>
        <p:spPr>
          <a:xfrm>
            <a:off x="1611086" y="1796144"/>
            <a:ext cx="7269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transmetteur : Le réducteur Pignon Moteur-Chaîne-Couronne</a:t>
            </a:r>
          </a:p>
          <a:p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8" name="Titre 77">
            <a:extLst>
              <a:ext uri="{FF2B5EF4-FFF2-40B4-BE49-F238E27FC236}">
                <a16:creationId xmlns:a16="http://schemas.microsoft.com/office/drawing/2014/main" id="{37F6648B-E27E-45DD-AE21-5FE271B4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732" y="474510"/>
            <a:ext cx="10082211" cy="640775"/>
          </a:xfrm>
        </p:spPr>
        <p:txBody>
          <a:bodyPr/>
          <a:lstStyle/>
          <a:p>
            <a:r>
              <a:rPr lang="fr-FR" dirty="0"/>
              <a:t>Quels modèles utiliser?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65E2EE0-EB87-478E-8B97-B2CA8DAD8D6D}"/>
              </a:ext>
            </a:extLst>
          </p:cNvPr>
          <p:cNvSpPr txBox="1"/>
          <p:nvPr/>
        </p:nvSpPr>
        <p:spPr>
          <a:xfrm>
            <a:off x="1770230" y="37284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L’effecteur : La liaison roue-sol</a:t>
            </a:r>
          </a:p>
          <a:p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24BC0EF-9485-4C6B-BD5B-11FD8B77E0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97" t="20794" r="1874" b="29682"/>
          <a:stretch/>
        </p:blipFill>
        <p:spPr>
          <a:xfrm>
            <a:off x="1360715" y="4323909"/>
            <a:ext cx="5917688" cy="23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75322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452</TotalTime>
  <Words>440</Words>
  <Application>Microsoft Office PowerPoint</Application>
  <PresentationFormat>Grand écran</PresentationFormat>
  <Paragraphs>43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Symbol</vt:lpstr>
      <vt:lpstr>Wingdings 3</vt:lpstr>
      <vt:lpstr>Brin</vt:lpstr>
      <vt:lpstr>Organisation de la séance</vt:lpstr>
      <vt:lpstr>Problématiques pour la modélisation multiphysique d’un VTT ME (ou AE)</vt:lpstr>
      <vt:lpstr>Quels modèles utiliser?</vt:lpstr>
      <vt:lpstr>Quels modèles utiliser?</vt:lpstr>
      <vt:lpstr>Quels modèles utiliser?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TOULOUSE</dc:creator>
  <cp:lastModifiedBy>didier TOULOUSE</cp:lastModifiedBy>
  <cp:revision>21</cp:revision>
  <dcterms:created xsi:type="dcterms:W3CDTF">2020-07-28T10:05:10Z</dcterms:created>
  <dcterms:modified xsi:type="dcterms:W3CDTF">2020-08-19T13:53:33Z</dcterms:modified>
</cp:coreProperties>
</file>