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273" autoAdjust="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68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A1F36-E0EF-4C22-9040-682020B68F18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065A3-9C3F-424C-8775-2AC75225AE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04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Situation déclenchante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MT"/>
                <a:cs typeface="Calibri" panose="020F0502020204030204" pitchFamily="34" charset="0"/>
              </a:rPr>
              <a:t>Présenter le diaporama de mise en situation du problème technique à résoudre : la problématique de la motricité à partir d’un moteur à courant continu associé à une source d’énergie électrique.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2065A3-9C3F-424C-8775-2AC75225AEF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19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49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79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219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995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69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6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86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4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3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3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95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3229-5F6B-49E6-8493-28B85ED788FD}" type="datetimeFigureOut">
              <a:rPr lang="fr-FR" smtClean="0"/>
              <a:t>10/09/2020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20DA78-8D6D-4158-9BAD-0C572811A2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1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vK94Fxe3L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216DF-D03C-40E8-B0D0-B2D7356B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de la séance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839A38D-A699-4A3E-9783-711C1863A3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078818"/>
              </p:ext>
            </p:extLst>
          </p:nvPr>
        </p:nvGraphicFramePr>
        <p:xfrm>
          <a:off x="1817914" y="1436915"/>
          <a:ext cx="9686697" cy="5261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609">
                  <a:extLst>
                    <a:ext uri="{9D8B030D-6E8A-4147-A177-3AD203B41FA5}">
                      <a16:colId xmlns:a16="http://schemas.microsoft.com/office/drawing/2014/main" val="108257567"/>
                    </a:ext>
                  </a:extLst>
                </a:gridCol>
                <a:gridCol w="4457088">
                  <a:extLst>
                    <a:ext uri="{9D8B030D-6E8A-4147-A177-3AD203B41FA5}">
                      <a16:colId xmlns:a16="http://schemas.microsoft.com/office/drawing/2014/main" val="229453000"/>
                    </a:ext>
                  </a:extLst>
                </a:gridCol>
              </a:tblGrid>
              <a:tr h="20257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fr-FR" sz="1400">
                          <a:effectLst/>
                        </a:rPr>
                        <a:t>Activité à réaliser avec les élèves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Ressources à utiliser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/>
                </a:tc>
                <a:extLst>
                  <a:ext uri="{0D108BD9-81ED-4DB2-BD59-A6C34878D82A}">
                    <a16:rowId xmlns:a16="http://schemas.microsoft.com/office/drawing/2014/main" val="3178493927"/>
                  </a:ext>
                </a:extLst>
              </a:tr>
              <a:tr h="395239"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effectLst/>
                        </a:rPr>
                        <a:t>Lancement et organisation de la séance. (5 min)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Fichier séance11.ppt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extLst>
                  <a:ext uri="{0D108BD9-81ED-4DB2-BD59-A6C34878D82A}">
                    <a16:rowId xmlns:a16="http://schemas.microsoft.com/office/drawing/2014/main" val="296689615"/>
                  </a:ext>
                </a:extLst>
              </a:tr>
              <a:tr h="3385241">
                <a:tc>
                  <a:txBody>
                    <a:bodyPr/>
                    <a:lstStyle/>
                    <a:p>
                      <a:pPr marL="1905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400" kern="0">
                          <a:effectLst/>
                        </a:rPr>
                        <a:t>1</a:t>
                      </a:r>
                      <a:r>
                        <a:rPr lang="fr-FR" sz="1400" kern="0" baseline="30000">
                          <a:effectLst/>
                        </a:rPr>
                        <a:t>ère</a:t>
                      </a:r>
                      <a:r>
                        <a:rPr lang="fr-FR" sz="1400" kern="0">
                          <a:effectLst/>
                        </a:rPr>
                        <a:t> Partie de la séance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kern="0">
                          <a:effectLst/>
                        </a:rPr>
                        <a:t>Montrer </a:t>
                      </a:r>
                      <a:r>
                        <a:rPr lang="fr-FR" sz="1400" u="sng" kern="0">
                          <a:effectLst/>
                          <a:hlinkClick r:id="rId2"/>
                        </a:rPr>
                        <a:t>la vidéo sur Youtube</a:t>
                      </a:r>
                      <a:r>
                        <a:rPr lang="fr-FR" sz="1400" kern="0">
                          <a:effectLst/>
                        </a:rPr>
                        <a:t> sur le Sysml au service de la démarche de conception (10min)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kern="0">
                          <a:effectLst/>
                        </a:rPr>
                        <a:t>Rappels à faire sur le Sysml (Diagramme UC, Req, BDD, IBD) (40 min)</a:t>
                      </a:r>
                    </a:p>
                    <a:p>
                      <a:pPr marL="1905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400" kern="0">
                          <a:effectLst/>
                        </a:rPr>
                        <a:t>2</a:t>
                      </a:r>
                      <a:r>
                        <a:rPr lang="fr-FR" sz="1400" kern="0" baseline="30000">
                          <a:effectLst/>
                        </a:rPr>
                        <a:t>ème</a:t>
                      </a:r>
                      <a:r>
                        <a:rPr lang="fr-FR" sz="1400" kern="0">
                          <a:effectLst/>
                        </a:rPr>
                        <a:t> Partie de la séance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kern="0">
                          <a:effectLst/>
                        </a:rPr>
                        <a:t>Demander que chaque élève réalise une Fiche technique de synthèse des différentes performances attendues et de mettre en face les caractéristiques techniques des éléments qui permettent d’y arriver (20min).</a:t>
                      </a:r>
                      <a:endParaRPr lang="fr-FR" sz="1400" b="1" kern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65132" marR="65132" marT="0" marB="0" anchor="ctr"/>
                </a:tc>
                <a:tc>
                  <a:txBody>
                    <a:bodyPr/>
                    <a:lstStyle/>
                    <a:p>
                      <a:pPr marL="8731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Vidéo sur la modélisation et la conception à l’aide de SYSML</a:t>
                      </a:r>
                    </a:p>
                    <a:p>
                      <a:pPr marL="87313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4625" algn="l"/>
                        </a:tabLst>
                      </a:pPr>
                      <a:r>
                        <a:rPr lang="fr-FR" sz="1400" dirty="0">
                          <a:effectLst/>
                        </a:rPr>
                        <a:t>Site </a:t>
                      </a:r>
                      <a:r>
                        <a:rPr lang="fr-FR" sz="1400" dirty="0" err="1">
                          <a:effectLst/>
                        </a:rPr>
                        <a:t>Youtube</a:t>
                      </a:r>
                      <a:r>
                        <a:rPr lang="fr-FR" sz="1400" dirty="0">
                          <a:effectLst/>
                        </a:rPr>
                        <a:t> / URL : </a:t>
                      </a:r>
                      <a:r>
                        <a:rPr lang="fr-FR" sz="1200" u="sng" dirty="0">
                          <a:solidFill>
                            <a:srgbClr val="00B0F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https://www.youtube.com/watch?v=JvK94Fxe3L4</a:t>
                      </a:r>
                      <a:r>
                        <a:rPr lang="en-GB" sz="1200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endParaRPr lang="fr-FR" sz="1400" dirty="0">
                        <a:solidFill>
                          <a:srgbClr val="00B0F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</a:endParaRPr>
                    </a:p>
                    <a:p>
                      <a:pPr marL="8731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Cours sur les Diagrammes </a:t>
                      </a:r>
                      <a:r>
                        <a:rPr lang="fr-FR" sz="1400" dirty="0" err="1">
                          <a:effectLst/>
                        </a:rPr>
                        <a:t>Sysml</a:t>
                      </a:r>
                      <a:r>
                        <a:rPr lang="fr-FR" sz="1400" dirty="0">
                          <a:effectLst/>
                        </a:rPr>
                        <a:t> : DR5_Sysml.pdf </a:t>
                      </a:r>
                    </a:p>
                    <a:p>
                      <a:pPr marL="19685">
                        <a:lnSpc>
                          <a:spcPct val="107000"/>
                        </a:lnSpc>
                      </a:pPr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</a:endParaRPr>
                    </a:p>
                    <a:p>
                      <a:pPr marL="87313" indent="0">
                        <a:lnSpc>
                          <a:spcPct val="107000"/>
                        </a:lnSpc>
                      </a:pPr>
                      <a:r>
                        <a:rPr lang="fr-FR" sz="1200" u="none" dirty="0">
                          <a:effectLst/>
                        </a:rPr>
                        <a:t>Vidéo sur la chaîne fonctionnelle :   </a:t>
                      </a:r>
                      <a:endParaRPr lang="fr-FR" sz="1400" u="none" dirty="0">
                        <a:effectLst/>
                      </a:endParaRPr>
                    </a:p>
                    <a:p>
                      <a:pPr marL="87313" indent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74625" algn="l"/>
                        </a:tabLst>
                      </a:pPr>
                      <a:r>
                        <a:rPr lang="fr-FR" sz="1200" u="sng" dirty="0">
                          <a:solidFill>
                            <a:srgbClr val="00B0F0"/>
                          </a:solidFill>
                          <a:effectLst/>
                        </a:rPr>
                        <a:t> </a:t>
                      </a:r>
                      <a:r>
                        <a:rPr lang="fr-FR" sz="1200" u="sng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https://www.youtube.com/watch?v=WsfFdcqdAsk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effectLst/>
                        </a:rPr>
                        <a:t>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extLst>
                  <a:ext uri="{0D108BD9-81ED-4DB2-BD59-A6C34878D82A}">
                    <a16:rowId xmlns:a16="http://schemas.microsoft.com/office/drawing/2014/main" val="2850393395"/>
                  </a:ext>
                </a:extLst>
              </a:tr>
              <a:tr h="414531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fr-FR" sz="1400">
                          <a:effectLst/>
                        </a:rPr>
                        <a:t>Evaluation formative (5min)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Quizz_séance11 sur Pronote ou sur Moodle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extLst>
                  <a:ext uri="{0D108BD9-81ED-4DB2-BD59-A6C34878D82A}">
                    <a16:rowId xmlns:a16="http://schemas.microsoft.com/office/drawing/2014/main" val="3055493412"/>
                  </a:ext>
                </a:extLst>
              </a:tr>
              <a:tr h="838440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</a:pPr>
                      <a:r>
                        <a:rPr lang="fr-FR" sz="1400" kern="0">
                          <a:effectLst/>
                        </a:rPr>
                        <a:t>Demander aux élèves de réaliser le schéma fonctionnel (Chaîne de Puissance-Chaine d’information) du VTT ME (30min)</a:t>
                      </a:r>
                      <a:endParaRPr lang="fr-FR" sz="1400" b="1" kern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Symbol" panose="05050102010706020507" pitchFamily="18" charset="2"/>
                      </a:endParaRPr>
                    </a:p>
                  </a:txBody>
                  <a:tcPr marL="65132" marR="65132" marT="0" marB="0" anchor="ctr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Fichier Modèle_Schéma_Fonctionnel.pdf à déposer sur le cahier de texte et/ou sur Moodle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32" marR="65132" marT="0" marB="0" anchor="ctr"/>
                </a:tc>
                <a:extLst>
                  <a:ext uri="{0D108BD9-81ED-4DB2-BD59-A6C34878D82A}">
                    <a16:rowId xmlns:a16="http://schemas.microsoft.com/office/drawing/2014/main" val="581720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21EDF4-0899-46E0-8F5E-04A93AC8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1" y="215282"/>
            <a:ext cx="10426700" cy="1280890"/>
          </a:xfrm>
        </p:spPr>
        <p:txBody>
          <a:bodyPr>
            <a:noAutofit/>
          </a:bodyPr>
          <a:lstStyle/>
          <a:p>
            <a:r>
              <a:rPr lang="fr-FR" dirty="0">
                <a:effectLst/>
              </a:rPr>
              <a:t>Problématiques techniques avant de se lancer dans la conception d’un VTT ME(AE)</a:t>
            </a:r>
            <a:endParaRPr lang="fr-FR" sz="2800" dirty="0"/>
          </a:p>
        </p:txBody>
      </p:sp>
      <p:pic>
        <p:nvPicPr>
          <p:cNvPr id="2053" name="Image 12">
            <a:extLst>
              <a:ext uri="{FF2B5EF4-FFF2-40B4-BE49-F238E27FC236}">
                <a16:creationId xmlns:a16="http://schemas.microsoft.com/office/drawing/2014/main" id="{75014CB1-8AFF-418A-A262-03D512B1F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1" y="1443620"/>
            <a:ext cx="2221703" cy="19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10">
            <a:extLst>
              <a:ext uri="{FF2B5EF4-FFF2-40B4-BE49-F238E27FC236}">
                <a16:creationId xmlns:a16="http://schemas.microsoft.com/office/drawing/2014/main" id="{BB73BB5F-4268-4369-8B90-1AE6810DF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94" y="3021298"/>
            <a:ext cx="2698897" cy="202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11">
            <a:extLst>
              <a:ext uri="{FF2B5EF4-FFF2-40B4-BE49-F238E27FC236}">
                <a16:creationId xmlns:a16="http://schemas.microsoft.com/office/drawing/2014/main" id="{82E9913B-3E7E-4108-B758-D5473D156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414" y="2545518"/>
            <a:ext cx="2689851" cy="202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13">
            <a:extLst>
              <a:ext uri="{FF2B5EF4-FFF2-40B4-BE49-F238E27FC236}">
                <a16:creationId xmlns:a16="http://schemas.microsoft.com/office/drawing/2014/main" id="{F8854366-0C30-4CE0-A794-E2B49EA9D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04" y="3833542"/>
            <a:ext cx="2885972" cy="169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8">
            <a:extLst>
              <a:ext uri="{FF2B5EF4-FFF2-40B4-BE49-F238E27FC236}">
                <a16:creationId xmlns:a16="http://schemas.microsoft.com/office/drawing/2014/main" id="{FEDB8529-C107-41D6-AF6D-E56F89E5C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415" y="4616340"/>
            <a:ext cx="3004248" cy="216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5DD0532A-38AB-4CCC-9CAF-EC22DCF14AB8}"/>
              </a:ext>
            </a:extLst>
          </p:cNvPr>
          <p:cNvSpPr txBox="1"/>
          <p:nvPr/>
        </p:nvSpPr>
        <p:spPr>
          <a:xfrm>
            <a:off x="7040587" y="2197359"/>
            <a:ext cx="4247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Comment vais-je piloter ma motorisation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1265FD9-0B45-4086-9A8C-96793983A6F2}"/>
              </a:ext>
            </a:extLst>
          </p:cNvPr>
          <p:cNvSpPr txBox="1"/>
          <p:nvPr/>
        </p:nvSpPr>
        <p:spPr>
          <a:xfrm>
            <a:off x="8122433" y="5214257"/>
            <a:ext cx="28859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effectLst/>
              </a:rPr>
              <a:t>Quelle</a:t>
            </a:r>
            <a:r>
              <a:rPr lang="fr-FR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effectLst/>
              </a:rPr>
              <a:t>quantité d’électricité je vais devoir stoker !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88DBF95-BF0D-496B-99B7-CF4798A2405A}"/>
              </a:ext>
            </a:extLst>
          </p:cNvPr>
          <p:cNvSpPr txBox="1"/>
          <p:nvPr/>
        </p:nvSpPr>
        <p:spPr>
          <a:xfrm>
            <a:off x="4503966" y="1572762"/>
            <a:ext cx="28085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De quelle source d’énergie je vais avoir besoin !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FCE9CB-68F5-474C-AC8B-D32814393491}"/>
              </a:ext>
            </a:extLst>
          </p:cNvPr>
          <p:cNvSpPr txBox="1"/>
          <p:nvPr/>
        </p:nvSpPr>
        <p:spPr>
          <a:xfrm>
            <a:off x="800318" y="3255828"/>
            <a:ext cx="31078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Quel moteur utiliser dans un VTT ME, quel type de batterie ? 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A0467C3-52CF-4C25-A881-C0EBA8C11233}"/>
              </a:ext>
            </a:extLst>
          </p:cNvPr>
          <p:cNvSpPr txBox="1"/>
          <p:nvPr/>
        </p:nvSpPr>
        <p:spPr>
          <a:xfrm>
            <a:off x="1137308" y="5448104"/>
            <a:ext cx="3582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fr-FR" sz="1800" dirty="0">
                <a:effectLst/>
              </a:rPr>
              <a:t>Est-ce que je connais toutes les performances attendues du VTT ME ?</a:t>
            </a: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0914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220</Words>
  <Application>Microsoft Office PowerPoint</Application>
  <PresentationFormat>Grand écran</PresentationFormat>
  <Paragraphs>31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ArialMT</vt:lpstr>
      <vt:lpstr>Arial</vt:lpstr>
      <vt:lpstr>Calibri</vt:lpstr>
      <vt:lpstr>Century Gothic</vt:lpstr>
      <vt:lpstr>Symbol</vt:lpstr>
      <vt:lpstr>Times New Roman</vt:lpstr>
      <vt:lpstr>Wingdings 3</vt:lpstr>
      <vt:lpstr>Brin</vt:lpstr>
      <vt:lpstr>Organisation de la séance</vt:lpstr>
      <vt:lpstr>Problématiques techniques avant de se lancer dans la conception d’un VTT ME(AE)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TOULOUSE</dc:creator>
  <cp:lastModifiedBy>DIDIER TOULOUSE</cp:lastModifiedBy>
  <cp:revision>15</cp:revision>
  <dcterms:created xsi:type="dcterms:W3CDTF">2020-07-28T10:05:10Z</dcterms:created>
  <dcterms:modified xsi:type="dcterms:W3CDTF">2020-09-10T11:12:50Z</dcterms:modified>
</cp:coreProperties>
</file>