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1" r:id="rId26"/>
    <p:sldId id="282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4" r:id="rId35"/>
    <p:sldId id="292" r:id="rId36"/>
    <p:sldId id="295" r:id="rId37"/>
    <p:sldId id="293" r:id="rId38"/>
    <p:sldId id="296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60"/>
  </p:normalViewPr>
  <p:slideViewPr>
    <p:cSldViewPr>
      <p:cViewPr varScale="1">
        <p:scale>
          <a:sx n="109" d="100"/>
          <a:sy n="109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510E-CD7D-4A60-AEFC-EE9E07EB41AA}" type="datetimeFigureOut">
              <a:rPr lang="fr-FR" smtClean="0"/>
              <a:pPr/>
              <a:t>15/01/2021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FF8AC33-B603-4D86-A78E-9E651BD8B7B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57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510E-CD7D-4A60-AEFC-EE9E07EB41AA}" type="datetimeFigureOut">
              <a:rPr lang="fr-FR" smtClean="0"/>
              <a:pPr/>
              <a:t>15/01/2021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FF8AC33-B603-4D86-A78E-9E651BD8B7B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02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510E-CD7D-4A60-AEFC-EE9E07EB41AA}" type="datetimeFigureOut">
              <a:rPr lang="fr-FR" smtClean="0"/>
              <a:pPr/>
              <a:t>15/01/2021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FF8AC33-B603-4D86-A78E-9E651BD8B7B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9006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510E-CD7D-4A60-AEFC-EE9E07EB41AA}" type="datetimeFigureOut">
              <a:rPr lang="fr-FR" smtClean="0"/>
              <a:pPr/>
              <a:t>15/01/2021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FF8AC33-B603-4D86-A78E-9E651BD8B7B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170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510E-CD7D-4A60-AEFC-EE9E07EB41AA}" type="datetimeFigureOut">
              <a:rPr lang="fr-FR" smtClean="0"/>
              <a:pPr/>
              <a:t>15/01/2021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FF8AC33-B603-4D86-A78E-9E651BD8B7B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9727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510E-CD7D-4A60-AEFC-EE9E07EB41AA}" type="datetimeFigureOut">
              <a:rPr lang="fr-FR" smtClean="0"/>
              <a:pPr/>
              <a:t>15/01/2021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FF8AC33-B603-4D86-A78E-9E651BD8B7B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841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510E-CD7D-4A60-AEFC-EE9E07EB41AA}" type="datetimeFigureOut">
              <a:rPr lang="fr-FR" smtClean="0"/>
              <a:pPr/>
              <a:t>15/01/2021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AC33-B603-4D86-A78E-9E651BD8B7B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074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510E-CD7D-4A60-AEFC-EE9E07EB41AA}" type="datetimeFigureOut">
              <a:rPr lang="fr-FR" smtClean="0"/>
              <a:pPr/>
              <a:t>15/01/2021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AC33-B603-4D86-A78E-9E651BD8B7B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89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510E-CD7D-4A60-AEFC-EE9E07EB41AA}" type="datetimeFigureOut">
              <a:rPr lang="fr-FR" smtClean="0"/>
              <a:pPr/>
              <a:t>15/01/2021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AC33-B603-4D86-A78E-9E651BD8B7B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35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510E-CD7D-4A60-AEFC-EE9E07EB41AA}" type="datetimeFigureOut">
              <a:rPr lang="fr-FR" smtClean="0"/>
              <a:pPr/>
              <a:t>15/01/2021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FF8AC33-B603-4D86-A78E-9E651BD8B7B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64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510E-CD7D-4A60-AEFC-EE9E07EB41AA}" type="datetimeFigureOut">
              <a:rPr lang="fr-FR" smtClean="0"/>
              <a:pPr/>
              <a:t>15/01/2021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FF8AC33-B603-4D86-A78E-9E651BD8B7B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63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510E-CD7D-4A60-AEFC-EE9E07EB41AA}" type="datetimeFigureOut">
              <a:rPr lang="fr-FR" smtClean="0"/>
              <a:pPr/>
              <a:t>15/01/2021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FF8AC33-B603-4D86-A78E-9E651BD8B7B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88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510E-CD7D-4A60-AEFC-EE9E07EB41AA}" type="datetimeFigureOut">
              <a:rPr lang="fr-FR" smtClean="0"/>
              <a:pPr/>
              <a:t>15/01/2021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AC33-B603-4D86-A78E-9E651BD8B7B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1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510E-CD7D-4A60-AEFC-EE9E07EB41AA}" type="datetimeFigureOut">
              <a:rPr lang="fr-FR" smtClean="0"/>
              <a:pPr/>
              <a:t>15/01/2021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AC33-B603-4D86-A78E-9E651BD8B7B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03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510E-CD7D-4A60-AEFC-EE9E07EB41AA}" type="datetimeFigureOut">
              <a:rPr lang="fr-FR" smtClean="0"/>
              <a:pPr/>
              <a:t>15/01/2021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AC33-B603-4D86-A78E-9E651BD8B7B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76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510E-CD7D-4A60-AEFC-EE9E07EB41AA}" type="datetimeFigureOut">
              <a:rPr lang="fr-FR" smtClean="0"/>
              <a:pPr/>
              <a:t>15/01/2021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FF8AC33-B603-4D86-A78E-9E651BD8B7B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11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E510E-CD7D-4A60-AEFC-EE9E07EB41AA}" type="datetimeFigureOut">
              <a:rPr lang="fr-FR" smtClean="0"/>
              <a:pPr/>
              <a:t>15/01/2021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FF8AC33-B603-4D86-A78E-9E651BD8B7B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24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596" y="2143116"/>
            <a:ext cx="8229600" cy="1828800"/>
          </a:xfrm>
        </p:spPr>
        <p:txBody>
          <a:bodyPr/>
          <a:lstStyle/>
          <a:p>
            <a:r>
              <a:rPr lang="fr-FR" dirty="0"/>
              <a:t>I</a:t>
            </a:r>
            <a:r>
              <a:rPr lang="fr-FR" dirty="0" smtClean="0"/>
              <a:t>ntroduction à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state flow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156970"/>
            <a:ext cx="8572528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APPLICATION 2: Essuie glace</a:t>
            </a:r>
            <a:endParaRPr lang="fr-FR" sz="2700" dirty="0"/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85860"/>
            <a:ext cx="692948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143372" y="1643050"/>
            <a:ext cx="3643338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Seuil =2</a:t>
            </a: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Sortie reliée à constant ou constant3 selon valeur de Commande 1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3071802" y="2071678"/>
            <a:ext cx="1071570" cy="0"/>
          </a:xfrm>
          <a:prstGeom prst="straightConnector1">
            <a:avLst/>
          </a:prstGeom>
          <a:ln w="22225"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4314" y="114337"/>
            <a:ext cx="8572528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APPLICATION 3: Chronomètre </a:t>
            </a:r>
            <a:endParaRPr lang="fr-FR" sz="2700" dirty="0"/>
          </a:p>
        </p:txBody>
      </p:sp>
      <p:sp>
        <p:nvSpPr>
          <p:cNvPr id="7" name="ZoneTexte 6"/>
          <p:cNvSpPr txBox="1"/>
          <p:nvPr/>
        </p:nvSpPr>
        <p:spPr>
          <a:xfrm>
            <a:off x="142844" y="1214422"/>
            <a:ext cx="87868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1)Comptage d’impulsions:</a:t>
            </a:r>
          </a:p>
          <a:p>
            <a:r>
              <a:rPr lang="fr-FR" i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On souhaite que la variable </a:t>
            </a:r>
            <a:r>
              <a:rPr lang="fr-FR" i="1" dirty="0" err="1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nbre_secondes</a:t>
            </a:r>
            <a:r>
              <a:rPr lang="fr-FR" i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 représente le nombre de secondes pendant que </a:t>
            </a:r>
            <a:r>
              <a:rPr lang="fr-FR" i="1" dirty="0" err="1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run</a:t>
            </a:r>
            <a:r>
              <a:rPr lang="fr-FR" i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=1.</a:t>
            </a:r>
            <a:r>
              <a:rPr lang="fr-FR" sz="240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  </a:t>
            </a:r>
            <a:endParaRPr lang="fr-FR" dirty="0"/>
          </a:p>
        </p:txBody>
      </p:sp>
      <p:pic>
        <p:nvPicPr>
          <p:cNvPr id="9" name="Imag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496"/>
            <a:ext cx="59436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428868"/>
            <a:ext cx="2552700" cy="138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à coins arrondis 10"/>
          <p:cNvSpPr/>
          <p:nvPr/>
        </p:nvSpPr>
        <p:spPr>
          <a:xfrm>
            <a:off x="6500826" y="4214818"/>
            <a:ext cx="2428892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Tick</a:t>
            </a:r>
            <a:r>
              <a:rPr lang="fr-FR" dirty="0" smtClean="0"/>
              <a:t> est défini comme </a:t>
            </a:r>
            <a:r>
              <a:rPr lang="fr-FR" dirty="0" err="1" smtClean="0"/>
              <a:t>event</a:t>
            </a:r>
            <a:r>
              <a:rPr lang="fr-FR" dirty="0" smtClean="0"/>
              <a:t> à front montant</a:t>
            </a:r>
          </a:p>
          <a:p>
            <a:pPr algn="ctr"/>
            <a:r>
              <a:rPr lang="fr-FR" dirty="0" smtClean="0"/>
              <a:t> ( </a:t>
            </a:r>
            <a:r>
              <a:rPr lang="fr-FR" dirty="0" err="1" smtClean="0"/>
              <a:t>rising</a:t>
            </a:r>
            <a:r>
              <a:rPr lang="fr-FR" dirty="0" smtClean="0"/>
              <a:t> 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72528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APPLICATION 3: Chronomètre </a:t>
            </a:r>
            <a:endParaRPr lang="fr-FR" sz="2700" dirty="0"/>
          </a:p>
        </p:txBody>
      </p:sp>
      <p:pic>
        <p:nvPicPr>
          <p:cNvPr id="5" name="Image 4"/>
          <p:cNvPicPr/>
          <p:nvPr/>
        </p:nvPicPr>
        <p:blipFill>
          <a:blip r:embed="rId2">
            <a:lum bright="-17000"/>
          </a:blip>
          <a:srcRect/>
          <a:stretch>
            <a:fillRect/>
          </a:stretch>
        </p:blipFill>
        <p:spPr bwMode="auto">
          <a:xfrm>
            <a:off x="971600" y="1340768"/>
            <a:ext cx="7858180" cy="541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142853"/>
            <a:ext cx="8572528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APPLICATION 3: Chronomètre </a:t>
            </a:r>
            <a:endParaRPr lang="fr-FR" sz="2700" dirty="0"/>
          </a:p>
        </p:txBody>
      </p:sp>
      <p:pic>
        <p:nvPicPr>
          <p:cNvPr id="5" name="Image 4"/>
          <p:cNvPicPr/>
          <p:nvPr/>
        </p:nvPicPr>
        <p:blipFill>
          <a:blip r:embed="rId2">
            <a:lum bright="26000"/>
          </a:blip>
          <a:srcRect/>
          <a:stretch>
            <a:fillRect/>
          </a:stretch>
        </p:blipFill>
        <p:spPr bwMode="auto">
          <a:xfrm>
            <a:off x="428596" y="857233"/>
            <a:ext cx="821537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4314" y="116632"/>
            <a:ext cx="8572528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APPLICATION 3: Chronomètre </a:t>
            </a:r>
            <a:endParaRPr lang="fr-FR" sz="2700" dirty="0"/>
          </a:p>
        </p:txBody>
      </p:sp>
      <p:sp>
        <p:nvSpPr>
          <p:cNvPr id="5" name="ZoneTexte 4"/>
          <p:cNvSpPr txBox="1"/>
          <p:nvPr/>
        </p:nvSpPr>
        <p:spPr>
          <a:xfrm>
            <a:off x="142844" y="1214422"/>
            <a:ext cx="86439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2)Calcul des minutes et heures:</a:t>
            </a:r>
          </a:p>
          <a:p>
            <a:endParaRPr lang="fr-F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85926"/>
            <a:ext cx="5715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4314" y="152993"/>
            <a:ext cx="8572528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APPLICATION 3: Chronomètre </a:t>
            </a:r>
            <a:endParaRPr lang="fr-FR" sz="2700" dirty="0"/>
          </a:p>
        </p:txBody>
      </p:sp>
      <p:sp>
        <p:nvSpPr>
          <p:cNvPr id="5" name="ZoneTexte 4"/>
          <p:cNvSpPr txBox="1"/>
          <p:nvPr/>
        </p:nvSpPr>
        <p:spPr>
          <a:xfrm>
            <a:off x="142844" y="1226564"/>
            <a:ext cx="86439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2)Calcul des minutes et heures:</a:t>
            </a:r>
          </a:p>
          <a:p>
            <a:endParaRPr lang="fr-F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86454"/>
            <a:ext cx="3505200" cy="9239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 6"/>
          <p:cNvPicPr/>
          <p:nvPr/>
        </p:nvPicPr>
        <p:blipFill>
          <a:blip r:embed="rId3">
            <a:lum bright="-16000"/>
          </a:blip>
          <a:srcRect/>
          <a:stretch>
            <a:fillRect/>
          </a:stretch>
        </p:blipFill>
        <p:spPr bwMode="auto">
          <a:xfrm>
            <a:off x="428596" y="1738772"/>
            <a:ext cx="7858180" cy="390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avec flèche 10"/>
          <p:cNvCxnSpPr/>
          <p:nvPr/>
        </p:nvCxnSpPr>
        <p:spPr>
          <a:xfrm rot="5400000">
            <a:off x="1107257" y="4393413"/>
            <a:ext cx="2071702" cy="1143008"/>
          </a:xfrm>
          <a:prstGeom prst="straightConnector1">
            <a:avLst/>
          </a:prstGeom>
          <a:ln w="15875">
            <a:solidFill>
              <a:schemeClr val="accent4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286380" y="5857892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Remarquer   l’ordre des évaluations !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4314" y="112804"/>
            <a:ext cx="8572528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APPLICATION 3: Chronomètre </a:t>
            </a:r>
            <a:endParaRPr lang="fr-FR" sz="2700" dirty="0"/>
          </a:p>
        </p:txBody>
      </p:sp>
      <p:sp>
        <p:nvSpPr>
          <p:cNvPr id="5" name="ZoneTexte 4"/>
          <p:cNvSpPr txBox="1"/>
          <p:nvPr/>
        </p:nvSpPr>
        <p:spPr>
          <a:xfrm>
            <a:off x="142844" y="1214422"/>
            <a:ext cx="86439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2)Calcul des minutes et heures:</a:t>
            </a:r>
          </a:p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8215338" cy="496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928662" y="1785926"/>
            <a:ext cx="7603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</a:rPr>
              <a:t>On suppose que chaque période de </a:t>
            </a:r>
            <a:r>
              <a:rPr lang="fr-FR" i="1" dirty="0" err="1" smtClean="0">
                <a:solidFill>
                  <a:srgbClr val="FF0000"/>
                </a:solidFill>
              </a:rPr>
              <a:t>tick</a:t>
            </a:r>
            <a:r>
              <a:rPr lang="fr-FR" i="1" dirty="0" smtClean="0">
                <a:solidFill>
                  <a:srgbClr val="FF0000"/>
                </a:solidFill>
              </a:rPr>
              <a:t> représente 1s !</a:t>
            </a:r>
          </a:p>
          <a:p>
            <a:r>
              <a:rPr lang="fr-FR" i="1" dirty="0" err="1" smtClean="0">
                <a:solidFill>
                  <a:srgbClr val="FF0000"/>
                </a:solidFill>
              </a:rPr>
              <a:t>tick</a:t>
            </a:r>
            <a:r>
              <a:rPr lang="fr-FR" i="1" dirty="0" smtClean="0">
                <a:solidFill>
                  <a:srgbClr val="FF0000"/>
                </a:solidFill>
              </a:rPr>
              <a:t>:2ms , </a:t>
            </a:r>
            <a:r>
              <a:rPr lang="fr-FR" i="1" dirty="0" err="1" smtClean="0">
                <a:solidFill>
                  <a:srgbClr val="FF0000"/>
                </a:solidFill>
              </a:rPr>
              <a:t>run</a:t>
            </a:r>
            <a:r>
              <a:rPr lang="fr-FR" i="1" dirty="0" smtClean="0">
                <a:solidFill>
                  <a:srgbClr val="FF0000"/>
                </a:solidFill>
              </a:rPr>
              <a:t>=1 pendant 1.4 s soit 700 périodes donc 11mn et 40s ! </a:t>
            </a:r>
            <a:endParaRPr lang="fr-FR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72528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SYNTHESE: ETATS </a:t>
            </a:r>
            <a:endParaRPr lang="fr-FR" sz="2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613" y="1142984"/>
            <a:ext cx="696277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72528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SYNTHESE: ETATS </a:t>
            </a:r>
            <a:endParaRPr lang="fr-FR" sz="2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48" y="1340768"/>
            <a:ext cx="67722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8715" y="3134981"/>
            <a:ext cx="70104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 5"/>
          <p:cNvPicPr/>
          <p:nvPr/>
        </p:nvPicPr>
        <p:blipFill>
          <a:blip r:embed="rId4" cstate="print">
            <a:lum bright="-13000"/>
          </a:blip>
          <a:srcRect l="-11880" r="-11644"/>
          <a:stretch>
            <a:fillRect/>
          </a:stretch>
        </p:blipFill>
        <p:spPr bwMode="auto">
          <a:xfrm>
            <a:off x="5643570" y="4500570"/>
            <a:ext cx="269081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929198"/>
            <a:ext cx="48482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72528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SYNTHESE: ETATS </a:t>
            </a:r>
            <a:endParaRPr lang="fr-FR" sz="27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121" y="1484784"/>
            <a:ext cx="791054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Etat d’esprit…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dirty="0" smtClean="0"/>
          </a:p>
          <a:p>
            <a:r>
              <a:rPr lang="fr-FR" dirty="0" smtClean="0"/>
              <a:t>Montrer de manière simple avec des exemples simples ce que l’on peut faire avec.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Permettre à tous d’utiliser un modèle et de l’implanter dans une cible.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Donner envie à certains de créer de nouveaux modèles…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72528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SYNTHESE: TRANSITIONS </a:t>
            </a:r>
            <a:endParaRPr lang="fr-FR" sz="27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1464" y="2285992"/>
            <a:ext cx="162253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7096125" cy="527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71412"/>
            <a:ext cx="8572528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SYNTHESE: TRANSITIONS </a:t>
            </a:r>
            <a:endParaRPr lang="fr-FR" sz="2700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1857356" y="1214422"/>
            <a:ext cx="4519632" cy="24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786190"/>
            <a:ext cx="654367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72528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SYNTHESE: TRANSITIONS </a:t>
            </a:r>
            <a:endParaRPr lang="fr-FR" sz="27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556792"/>
            <a:ext cx="871296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72528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SYNTHESE: Graphes de flux </a:t>
            </a:r>
            <a:endParaRPr lang="fr-FR" sz="27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700808"/>
            <a:ext cx="771288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72528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SYNTHESE: Graphes de flux </a:t>
            </a:r>
            <a:endParaRPr lang="fr-FR" sz="27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143116"/>
            <a:ext cx="349900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142984"/>
            <a:ext cx="5000660" cy="507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80936" y="129463"/>
            <a:ext cx="8572528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SYNTHESE: Graphes de flux </a:t>
            </a:r>
            <a:endParaRPr lang="fr-FR" sz="27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6934200" cy="355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488" y="4714884"/>
            <a:ext cx="2226949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184792"/>
            <a:ext cx="8572528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SYNTHESE: Graphes de flux </a:t>
            </a:r>
            <a:endParaRPr lang="fr-FR" sz="2700" dirty="0"/>
          </a:p>
        </p:txBody>
      </p:sp>
      <p:sp>
        <p:nvSpPr>
          <p:cNvPr id="3" name="ZoneTexte 2"/>
          <p:cNvSpPr txBox="1"/>
          <p:nvPr/>
        </p:nvSpPr>
        <p:spPr>
          <a:xfrm>
            <a:off x="500034" y="121442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Exemples: </a:t>
            </a:r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007" y="1583754"/>
            <a:ext cx="30718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>
            <a:lum bright="-11000"/>
          </a:blip>
          <a:srcRect/>
          <a:stretch>
            <a:fillRect/>
          </a:stretch>
        </p:blipFill>
        <p:spPr bwMode="auto">
          <a:xfrm>
            <a:off x="3419872" y="1214422"/>
            <a:ext cx="550072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428860" y="600076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Redressement avec if…</a:t>
            </a:r>
            <a:r>
              <a:rPr lang="fr-FR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else</a:t>
            </a:r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Image 7"/>
          <p:cNvPicPr/>
          <p:nvPr/>
        </p:nvPicPr>
        <p:blipFill>
          <a:blip r:embed="rId4">
            <a:lum bright="46000"/>
          </a:blip>
          <a:srcRect/>
          <a:stretch>
            <a:fillRect/>
          </a:stretch>
        </p:blipFill>
        <p:spPr bwMode="auto">
          <a:xfrm>
            <a:off x="259601" y="3920214"/>
            <a:ext cx="3143240" cy="185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146678"/>
            <a:ext cx="8572528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SYNTHESE: Fonctions temporelles </a:t>
            </a:r>
            <a:endParaRPr lang="fr-FR" sz="2700" dirty="0"/>
          </a:p>
        </p:txBody>
      </p:sp>
      <p:pic>
        <p:nvPicPr>
          <p:cNvPr id="9" name="Image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14686"/>
            <a:ext cx="421484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071546"/>
            <a:ext cx="39909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6187" y="116632"/>
            <a:ext cx="8572528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SYNTHESE: Fonctions temporelles </a:t>
            </a:r>
            <a:endParaRPr lang="fr-FR" sz="2700" dirty="0"/>
          </a:p>
        </p:txBody>
      </p:sp>
      <p:pic>
        <p:nvPicPr>
          <p:cNvPr id="3" name="Imag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142984"/>
            <a:ext cx="36433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071942"/>
            <a:ext cx="2924175" cy="257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9810" y="116632"/>
            <a:ext cx="8572528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SYNTHESE: Fonctions temporelles </a:t>
            </a:r>
            <a:endParaRPr lang="fr-FR" sz="2700" dirty="0"/>
          </a:p>
        </p:txBody>
      </p:sp>
      <p:pic>
        <p:nvPicPr>
          <p:cNvPr id="3" name="Imag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314327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500174"/>
            <a:ext cx="452437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83568" y="1268760"/>
            <a:ext cx="8229600" cy="4709160"/>
          </a:xfrm>
        </p:spPr>
        <p:txBody>
          <a:bodyPr>
            <a:normAutofit/>
          </a:bodyPr>
          <a:lstStyle/>
          <a:p>
            <a:r>
              <a:rPr lang="fr-FR" dirty="0" smtClean="0"/>
              <a:t>Les diagrammes d’état sont un outil pour spécifier le fonctionnement séquentiel d’un système.</a:t>
            </a:r>
          </a:p>
          <a:p>
            <a:endParaRPr lang="fr-FR" dirty="0" smtClean="0"/>
          </a:p>
          <a:p>
            <a:r>
              <a:rPr lang="fr-FR" dirty="0" smtClean="0"/>
              <a:t>Il est usuel de dire que les Grafcets sont un cas particulier des diagrammes d’état.</a:t>
            </a:r>
          </a:p>
          <a:p>
            <a:endParaRPr lang="fr-FR" dirty="0" smtClean="0"/>
          </a:p>
          <a:p>
            <a:r>
              <a:rPr lang="fr-FR" dirty="0" smtClean="0"/>
              <a:t>Sous Simulink, les diagrammes d’état seront simulés. Il sera même possible de les transformer en un programme téléchargeable dans une cible, comme un microcontrôleur.</a:t>
            </a:r>
          </a:p>
          <a:p>
            <a:endParaRPr lang="fr-FR" dirty="0" smtClean="0"/>
          </a:p>
          <a:p>
            <a:r>
              <a:rPr lang="fr-FR" dirty="0" smtClean="0"/>
              <a:t>Sous Simulink, les diagrammes d’état sont nommés </a:t>
            </a:r>
            <a:r>
              <a:rPr lang="fr-FR" i="1" dirty="0" smtClean="0"/>
              <a:t>Chart</a:t>
            </a:r>
            <a:r>
              <a:rPr lang="fr-FR" dirty="0" smtClean="0"/>
              <a:t>, ou </a:t>
            </a:r>
            <a:r>
              <a:rPr lang="fr-FR" i="1" dirty="0" smtClean="0"/>
              <a:t>State Chart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72528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SYNTHESE: Fonctions temporelles </a:t>
            </a:r>
            <a:endParaRPr lang="fr-FR" sz="2700" dirty="0"/>
          </a:p>
        </p:txBody>
      </p:sp>
      <p:pic>
        <p:nvPicPr>
          <p:cNvPr id="3" name="Imag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362112"/>
            <a:ext cx="242889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643050"/>
            <a:ext cx="54197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72528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SYNTHESE: Fonctions temporelles </a:t>
            </a:r>
            <a:endParaRPr lang="fr-FR" sz="2700" dirty="0"/>
          </a:p>
        </p:txBody>
      </p:sp>
      <p:pic>
        <p:nvPicPr>
          <p:cNvPr id="3" name="Imag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04962"/>
            <a:ext cx="6667525" cy="461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143119"/>
            <a:ext cx="8572528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SYNTHESE: Fonctions temporelles </a:t>
            </a:r>
            <a:endParaRPr lang="fr-FR" sz="2700" dirty="0"/>
          </a:p>
        </p:txBody>
      </p:sp>
      <p:pic>
        <p:nvPicPr>
          <p:cNvPr id="3" name="Image 2"/>
          <p:cNvPicPr/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1475656" y="1208994"/>
            <a:ext cx="7095517" cy="564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72528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Implanter le programme sur une cible </a:t>
            </a:r>
            <a:endParaRPr lang="fr-FR" sz="2700" dirty="0"/>
          </a:p>
        </p:txBody>
      </p:sp>
      <p:pic>
        <p:nvPicPr>
          <p:cNvPr id="5" name="ig-lightbox-image-src" descr="http://www.selectronic.fr/media/catalog/product/cache/1/image/800x600/17f82f742ffe127f42dca9de82fb58b1/1/3/13801a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4581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5072066" y="1928802"/>
            <a:ext cx="38924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fr-FR" dirty="0" smtClean="0">
              <a:solidFill>
                <a:srgbClr val="FFC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FFC000"/>
                </a:solidFill>
              </a:rPr>
              <a:t>Taper </a:t>
            </a:r>
            <a:r>
              <a:rPr lang="fr-FR" dirty="0" err="1" smtClean="0">
                <a:solidFill>
                  <a:srgbClr val="FFC000"/>
                </a:solidFill>
              </a:rPr>
              <a:t>supportpackageinstaller</a:t>
            </a:r>
            <a:r>
              <a:rPr lang="fr-FR" dirty="0" smtClean="0">
                <a:solidFill>
                  <a:srgbClr val="FFC000"/>
                </a:solidFill>
              </a:rPr>
              <a:t> dans la fenêtre de commandes </a:t>
            </a:r>
            <a:r>
              <a:rPr lang="fr-FR" dirty="0" err="1" smtClean="0">
                <a:solidFill>
                  <a:srgbClr val="FFC000"/>
                </a:solidFill>
              </a:rPr>
              <a:t>matlab</a:t>
            </a:r>
            <a:r>
              <a:rPr lang="fr-FR" dirty="0" smtClean="0">
                <a:solidFill>
                  <a:srgbClr val="FFC000"/>
                </a:solidFill>
              </a:rPr>
              <a:t> ou </a:t>
            </a:r>
            <a:r>
              <a:rPr lang="fr-FR" dirty="0" err="1" smtClean="0">
                <a:solidFill>
                  <a:srgbClr val="FFC000"/>
                </a:solidFill>
              </a:rPr>
              <a:t>addon</a:t>
            </a:r>
            <a:r>
              <a:rPr lang="fr-FR" dirty="0" smtClean="0">
                <a:solidFill>
                  <a:srgbClr val="FFC000"/>
                </a:solidFill>
              </a:rPr>
              <a:t> .</a:t>
            </a:r>
          </a:p>
          <a:p>
            <a:pPr>
              <a:buFont typeface="Arial" pitchFamily="34" charset="0"/>
              <a:buChar char="•"/>
            </a:pPr>
            <a:endParaRPr lang="fr-FR" dirty="0" smtClean="0">
              <a:solidFill>
                <a:srgbClr val="FFC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FFC000"/>
                </a:solidFill>
              </a:rPr>
              <a:t>Choisir </a:t>
            </a:r>
            <a:r>
              <a:rPr lang="fr-FR" dirty="0" err="1" smtClean="0">
                <a:solidFill>
                  <a:srgbClr val="FFC000"/>
                </a:solidFill>
              </a:rPr>
              <a:t>simulink</a:t>
            </a:r>
            <a:r>
              <a:rPr lang="fr-FR" dirty="0" smtClean="0">
                <a:solidFill>
                  <a:srgbClr val="FFC000"/>
                </a:solidFill>
              </a:rPr>
              <a:t> support package pour </a:t>
            </a:r>
            <a:r>
              <a:rPr lang="fr-FR" dirty="0" err="1" smtClean="0">
                <a:solidFill>
                  <a:srgbClr val="FFC000"/>
                </a:solidFill>
              </a:rPr>
              <a:t>Arduino</a:t>
            </a:r>
            <a:r>
              <a:rPr lang="fr-FR" dirty="0" smtClean="0">
                <a:solidFill>
                  <a:srgbClr val="FFC000"/>
                </a:solidFill>
              </a:rPr>
              <a:t> hardware et suivre les instructions installer le driver.</a:t>
            </a:r>
          </a:p>
          <a:p>
            <a:endParaRPr lang="fr-FR" dirty="0" smtClean="0">
              <a:solidFill>
                <a:srgbClr val="FFC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FFC000"/>
                </a:solidFill>
              </a:rPr>
              <a:t>Vous verrez  la librairie </a:t>
            </a:r>
            <a:r>
              <a:rPr lang="fr-FR" dirty="0" err="1" smtClean="0">
                <a:solidFill>
                  <a:srgbClr val="FFC000"/>
                </a:solidFill>
              </a:rPr>
              <a:t>simulink</a:t>
            </a:r>
            <a:r>
              <a:rPr lang="fr-FR" dirty="0" smtClean="0">
                <a:solidFill>
                  <a:srgbClr val="FFC000"/>
                </a:solidFill>
              </a:rPr>
              <a:t> support package  </a:t>
            </a:r>
            <a:r>
              <a:rPr lang="fr-FR" dirty="0" err="1" smtClean="0">
                <a:solidFill>
                  <a:srgbClr val="FFC000"/>
                </a:solidFill>
              </a:rPr>
              <a:t>arduino</a:t>
            </a:r>
            <a:r>
              <a:rPr lang="fr-FR" dirty="0" smtClean="0">
                <a:solidFill>
                  <a:srgbClr val="FFC000"/>
                </a:solidFill>
              </a:rPr>
              <a:t> apparaître  dans la librairie </a:t>
            </a:r>
            <a:r>
              <a:rPr lang="fr-FR" dirty="0" err="1" smtClean="0">
                <a:solidFill>
                  <a:srgbClr val="FFC000"/>
                </a:solidFill>
              </a:rPr>
              <a:t>simulink</a:t>
            </a:r>
            <a:r>
              <a:rPr lang="fr-FR" dirty="0" smtClean="0">
                <a:solidFill>
                  <a:srgbClr val="FFC000"/>
                </a:solidFill>
              </a:rPr>
              <a:t> </a:t>
            </a:r>
            <a:endParaRPr lang="fr-FR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157322"/>
            <a:ext cx="8572528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Implanter le programme sur une cible </a:t>
            </a:r>
            <a:endParaRPr lang="fr-FR" sz="2700" dirty="0"/>
          </a:p>
        </p:txBody>
      </p:sp>
      <p:pic>
        <p:nvPicPr>
          <p:cNvPr id="8" name="Imag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71942"/>
            <a:ext cx="285752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929066"/>
            <a:ext cx="290512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571612"/>
            <a:ext cx="4984115" cy="187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27779" y="105784"/>
            <a:ext cx="8572528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Implanter le programme sur une cible </a:t>
            </a:r>
            <a:endParaRPr lang="fr-FR" sz="2700" dirty="0"/>
          </a:p>
        </p:txBody>
      </p:sp>
      <p:sp>
        <p:nvSpPr>
          <p:cNvPr id="7" name="ZoneTexte 6"/>
          <p:cNvSpPr txBox="1"/>
          <p:nvPr/>
        </p:nvSpPr>
        <p:spPr>
          <a:xfrm>
            <a:off x="4283968" y="1071546"/>
            <a:ext cx="4502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rgbClr val="FFC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FFC000"/>
                </a:solidFill>
              </a:rPr>
              <a:t>La sortie 8 sera connectée à une </a:t>
            </a:r>
            <a:r>
              <a:rPr lang="fr-FR" dirty="0" err="1" smtClean="0">
                <a:solidFill>
                  <a:srgbClr val="FFC000"/>
                </a:solidFill>
              </a:rPr>
              <a:t>Led</a:t>
            </a:r>
            <a:endParaRPr lang="fr-FR" dirty="0" smtClean="0">
              <a:solidFill>
                <a:srgbClr val="FFC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FFC000"/>
                </a:solidFill>
              </a:rPr>
              <a:t>Solveur pas fixe auto et durée </a:t>
            </a:r>
            <a:r>
              <a:rPr lang="fr-FR" dirty="0" err="1" smtClean="0">
                <a:solidFill>
                  <a:srgbClr val="FFC000"/>
                </a:solidFill>
              </a:rPr>
              <a:t>inf</a:t>
            </a:r>
            <a:endParaRPr lang="fr-FR" dirty="0" smtClean="0">
              <a:solidFill>
                <a:srgbClr val="FFC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FFC000"/>
                </a:solidFill>
              </a:rPr>
              <a:t>Paramètres de configuration </a:t>
            </a:r>
            <a:r>
              <a:rPr lang="fr-FR" dirty="0" err="1" smtClean="0">
                <a:solidFill>
                  <a:srgbClr val="FFC000"/>
                </a:solidFill>
              </a:rPr>
              <a:t>harware</a:t>
            </a:r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8" name="Imag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71942"/>
            <a:ext cx="285752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214686"/>
            <a:ext cx="5143504" cy="307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357298"/>
            <a:ext cx="22860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144547"/>
            <a:ext cx="8572528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Implanter le programme sur une cible </a:t>
            </a:r>
            <a:endParaRPr lang="fr-FR" sz="2700" dirty="0"/>
          </a:p>
        </p:txBody>
      </p:sp>
      <p:sp>
        <p:nvSpPr>
          <p:cNvPr id="7" name="ZoneTexte 6"/>
          <p:cNvSpPr txBox="1"/>
          <p:nvPr/>
        </p:nvSpPr>
        <p:spPr>
          <a:xfrm>
            <a:off x="4929190" y="1928802"/>
            <a:ext cx="38912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FFC000"/>
                </a:solidFill>
              </a:rPr>
              <a:t>Compiler en cliquant sur l’icône</a:t>
            </a:r>
          </a:p>
          <a:p>
            <a:pPr>
              <a:buFont typeface="Arial" pitchFamily="34" charset="0"/>
              <a:buChar char="•"/>
            </a:pPr>
            <a:endParaRPr lang="fr-FR" dirty="0" smtClean="0">
              <a:solidFill>
                <a:srgbClr val="FFC000"/>
              </a:solidFill>
            </a:endParaRPr>
          </a:p>
          <a:p>
            <a:endParaRPr lang="fr-FR" dirty="0" smtClean="0">
              <a:solidFill>
                <a:srgbClr val="FFC000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dirty="0" smtClean="0">
              <a:solidFill>
                <a:srgbClr val="FFC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FFC000"/>
                </a:solidFill>
              </a:rPr>
              <a:t>Au moment du téléchargement RX et TX clignotent.</a:t>
            </a:r>
          </a:p>
          <a:p>
            <a:pPr>
              <a:buFont typeface="Arial" pitchFamily="34" charset="0"/>
              <a:buChar char="•"/>
            </a:pPr>
            <a:endParaRPr lang="fr-FR" dirty="0" smtClean="0">
              <a:solidFill>
                <a:srgbClr val="FFC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FFC000"/>
                </a:solidFill>
              </a:rPr>
              <a:t>Il n’y a plus qu’ à observer le clignotement de la LED !</a:t>
            </a:r>
          </a:p>
          <a:p>
            <a:pPr>
              <a:buFont typeface="Arial" pitchFamily="34" charset="0"/>
              <a:buChar char="•"/>
            </a:pPr>
            <a:endParaRPr lang="fr-FR" dirty="0" smtClean="0">
              <a:solidFill>
                <a:srgbClr val="FFC000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dirty="0" smtClean="0">
              <a:solidFill>
                <a:srgbClr val="FFC000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dirty="0" smtClean="0">
              <a:solidFill>
                <a:srgbClr val="FFC000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dirty="0" smtClean="0">
              <a:solidFill>
                <a:srgbClr val="FFC000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11" name="Image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2285992"/>
            <a:ext cx="78581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786058"/>
            <a:ext cx="2438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cteur droit avec flèche 13"/>
          <p:cNvCxnSpPr/>
          <p:nvPr/>
        </p:nvCxnSpPr>
        <p:spPr>
          <a:xfrm rot="10800000" flipV="1">
            <a:off x="3143240" y="3429000"/>
            <a:ext cx="1571636" cy="142876"/>
          </a:xfrm>
          <a:prstGeom prst="straightConnector1">
            <a:avLst/>
          </a:prstGeom>
          <a:ln w="22225" cmpd="dbl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14282" y="1285860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Mode normal: </a:t>
            </a:r>
          </a:p>
          <a:p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Il n’y a plus de communication entre la carte et </a:t>
            </a:r>
            <a:r>
              <a:rPr lang="fr-FR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matlab</a:t>
            </a:r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66015" y="188640"/>
            <a:ext cx="8572528" cy="42862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Implanter le programme sur une cible </a:t>
            </a:r>
            <a:endParaRPr lang="fr-FR" sz="2700" dirty="0"/>
          </a:p>
        </p:txBody>
      </p:sp>
      <p:sp>
        <p:nvSpPr>
          <p:cNvPr id="8" name="ZoneTexte 7"/>
          <p:cNvSpPr txBox="1"/>
          <p:nvPr/>
        </p:nvSpPr>
        <p:spPr>
          <a:xfrm>
            <a:off x="403468" y="1176320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Mode externe: </a:t>
            </a:r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cliquer sur </a:t>
            </a:r>
          </a:p>
          <a:p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 communication est permanente entre la carte et </a:t>
            </a:r>
            <a:r>
              <a:rPr lang="fr-FR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matlab</a:t>
            </a:r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!</a:t>
            </a:r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Image 8"/>
          <p:cNvPicPr/>
          <p:nvPr/>
        </p:nvPicPr>
        <p:blipFill>
          <a:blip r:embed="rId2">
            <a:lum bright="-19000"/>
          </a:blip>
          <a:srcRect/>
          <a:stretch>
            <a:fillRect/>
          </a:stretch>
        </p:blipFill>
        <p:spPr bwMode="auto">
          <a:xfrm>
            <a:off x="1214414" y="1955053"/>
            <a:ext cx="6475730" cy="175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3">
            <a:lum bright="-16000"/>
          </a:blip>
          <a:srcRect/>
          <a:stretch>
            <a:fillRect/>
          </a:stretch>
        </p:blipFill>
        <p:spPr bwMode="auto">
          <a:xfrm>
            <a:off x="1214414" y="3861048"/>
            <a:ext cx="6475730" cy="278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872" y="1139314"/>
            <a:ext cx="3429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4298" y="180266"/>
            <a:ext cx="8572528" cy="42862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Implanter le programme sur une cible </a:t>
            </a:r>
            <a:endParaRPr lang="fr-FR" sz="2700" dirty="0"/>
          </a:p>
        </p:txBody>
      </p:sp>
      <p:sp>
        <p:nvSpPr>
          <p:cNvPr id="8" name="ZoneTexte 7"/>
          <p:cNvSpPr txBox="1"/>
          <p:nvPr/>
        </p:nvSpPr>
        <p:spPr>
          <a:xfrm>
            <a:off x="857224" y="5572140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Mode externe: </a:t>
            </a:r>
          </a:p>
          <a:p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 communication est permanente entre la carte et </a:t>
            </a:r>
            <a:r>
              <a:rPr lang="fr-FR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matlab</a:t>
            </a:r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!</a:t>
            </a:r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Imag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5020310" cy="123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857884" y="228599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Conversion analogique numérique ( 2560 )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71538" y="3714752"/>
            <a:ext cx="630877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1"/>
                </a:solidFill>
              </a:rPr>
              <a:t>Conversion sur 10 bits :   </a:t>
            </a:r>
            <a:r>
              <a:rPr lang="fr-FR" dirty="0" smtClean="0">
                <a:solidFill>
                  <a:schemeClr val="accent1"/>
                </a:solidFill>
              </a:rPr>
              <a:t>N = ( U x 2^10 / 5 )  -1   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                 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                                                   N =  (204.8 x U) -1 = 675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 </a:t>
            </a:r>
            <a:endParaRPr lang="fr-F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4282" y="142852"/>
            <a:ext cx="6429388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APPLICATION 1: Le store</a:t>
            </a:r>
            <a:endParaRPr lang="fr-FR" sz="2700" dirty="0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57166"/>
            <a:ext cx="1785950" cy="13572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85926"/>
            <a:ext cx="671517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857760"/>
            <a:ext cx="2428892" cy="177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428596" y="121442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1)Déroulement infini: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2844" y="165361"/>
            <a:ext cx="6429388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APPLICATION 1: Le store</a:t>
            </a:r>
            <a:endParaRPr lang="fr-FR" sz="2700" dirty="0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57166"/>
            <a:ext cx="1785950" cy="13572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857364"/>
            <a:ext cx="564360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42844" y="1214422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2)Déroulement fini:</a:t>
            </a:r>
            <a:endParaRPr lang="fr-FR" dirty="0"/>
          </a:p>
        </p:txBody>
      </p:sp>
      <p:pic>
        <p:nvPicPr>
          <p:cNvPr id="11" name="Imag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929198"/>
            <a:ext cx="3352800" cy="1685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Connecteur droit avec flèche 12"/>
          <p:cNvCxnSpPr/>
          <p:nvPr/>
        </p:nvCxnSpPr>
        <p:spPr>
          <a:xfrm flipH="1" flipV="1">
            <a:off x="1500166" y="3214686"/>
            <a:ext cx="142876" cy="1857388"/>
          </a:xfrm>
          <a:prstGeom prst="straightConnector1">
            <a:avLst/>
          </a:prstGeom>
          <a:ln w="19050"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929198"/>
            <a:ext cx="2103932" cy="178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2844" y="140093"/>
            <a:ext cx="6429388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APPLICATION 1: Le store</a:t>
            </a:r>
            <a:endParaRPr lang="fr-FR" sz="2700" dirty="0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57166"/>
            <a:ext cx="1785950" cy="13572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42844" y="1214422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3)Influence intensité lumineuse:</a:t>
            </a: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H="1" flipV="1">
            <a:off x="642910" y="3000372"/>
            <a:ext cx="142876" cy="1857388"/>
          </a:xfrm>
          <a:prstGeom prst="straightConnector1">
            <a:avLst/>
          </a:prstGeom>
          <a:ln w="19050"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6475483" cy="350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785926"/>
            <a:ext cx="2428860" cy="333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5286388"/>
            <a:ext cx="2214578" cy="143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5286388"/>
            <a:ext cx="228601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141" y="152541"/>
            <a:ext cx="6429388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APPLICATION 1: Le store</a:t>
            </a:r>
            <a:endParaRPr lang="fr-FR" sz="2700" dirty="0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57166"/>
            <a:ext cx="1785950" cy="13572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42844" y="1214422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4)Influence intensité et remontée store:</a:t>
            </a:r>
            <a:endParaRPr lang="fr-FR" dirty="0"/>
          </a:p>
        </p:txBody>
      </p:sp>
      <p:pic>
        <p:nvPicPr>
          <p:cNvPr id="11" name="Imag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646422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785926"/>
            <a:ext cx="250029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5000636"/>
            <a:ext cx="278608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2844" y="123652"/>
            <a:ext cx="6429388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APPLICATION 1: Le store</a:t>
            </a:r>
            <a:endParaRPr lang="fr-FR" sz="2700" dirty="0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57166"/>
            <a:ext cx="1785950" cy="13572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42844" y="1214422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5)Influence intensité et vent:</a:t>
            </a:r>
            <a:endParaRPr lang="fr-FR" dirty="0"/>
          </a:p>
        </p:txBody>
      </p:sp>
      <p:pic>
        <p:nvPicPr>
          <p:cNvPr id="8" name="Imag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6475730" cy="31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8942" y="1857364"/>
            <a:ext cx="2405058" cy="407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4929198"/>
            <a:ext cx="298608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72528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APPLICATION 2: Essuie glace</a:t>
            </a:r>
            <a:endParaRPr lang="fr-FR" sz="2700" dirty="0"/>
          </a:p>
        </p:txBody>
      </p:sp>
      <p:pic>
        <p:nvPicPr>
          <p:cNvPr id="11" name="Imag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56673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6084168" y="2060848"/>
            <a:ext cx="3059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dirty="0" smtClean="0"/>
              <a:t>Deux états : ON ou OFF</a:t>
            </a:r>
          </a:p>
          <a:p>
            <a:pPr>
              <a:buFont typeface="Wingdings" pitchFamily="2" charset="2"/>
              <a:buChar char="v"/>
            </a:pPr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L’état ON contient deux sous états Slow ou </a:t>
            </a:r>
            <a:r>
              <a:rPr lang="fr-FR" dirty="0" err="1" smtClean="0"/>
              <a:t>Fast</a:t>
            </a:r>
            <a:endParaRPr lang="fr-FR" dirty="0" smtClean="0"/>
          </a:p>
          <a:p>
            <a:pPr>
              <a:buFont typeface="Wingdings" pitchFamily="2" charset="2"/>
              <a:buChar char="v"/>
            </a:pPr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dirty="0" err="1" smtClean="0"/>
              <a:t>Switc</a:t>
            </a:r>
            <a:r>
              <a:rPr lang="fr-FR" dirty="0" smtClean="0"/>
              <a:t> h=1 enclenche la première vitesse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Speed fait passer d’une vitesse à l’autre</a:t>
            </a:r>
          </a:p>
          <a:p>
            <a:pPr>
              <a:buFont typeface="Wingdings" pitchFamily="2" charset="2"/>
              <a:buChar char="v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4082</TotalTime>
  <Words>582</Words>
  <Application>Microsoft Office PowerPoint</Application>
  <PresentationFormat>Affichage à l'écran (4:3)</PresentationFormat>
  <Paragraphs>108</Paragraphs>
  <Slides>38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4" baseType="lpstr">
      <vt:lpstr>Arial</vt:lpstr>
      <vt:lpstr>Century Gothic</vt:lpstr>
      <vt:lpstr>Lucida Sans</vt:lpstr>
      <vt:lpstr>Wingdings</vt:lpstr>
      <vt:lpstr>Wingdings 3</vt:lpstr>
      <vt:lpstr>Brin</vt:lpstr>
      <vt:lpstr>Introduction à state flow</vt:lpstr>
      <vt:lpstr>Etat d’esprit…</vt:lpstr>
      <vt:lpstr>Présentation PowerPoint</vt:lpstr>
      <vt:lpstr>APPLICATION 1: Le store</vt:lpstr>
      <vt:lpstr>APPLICATION 1: Le store</vt:lpstr>
      <vt:lpstr>APPLICATION 1: Le store</vt:lpstr>
      <vt:lpstr>APPLICATION 1: Le store</vt:lpstr>
      <vt:lpstr>APPLICATION 1: Le store</vt:lpstr>
      <vt:lpstr>APPLICATION 2: Essuie glace</vt:lpstr>
      <vt:lpstr>APPLICATION 2: Essuie glace</vt:lpstr>
      <vt:lpstr>APPLICATION 3: Chronomètre </vt:lpstr>
      <vt:lpstr>APPLICATION 3: Chronomètre </vt:lpstr>
      <vt:lpstr>APPLICATION 3: Chronomètre </vt:lpstr>
      <vt:lpstr>APPLICATION 3: Chronomètre </vt:lpstr>
      <vt:lpstr>APPLICATION 3: Chronomètre </vt:lpstr>
      <vt:lpstr>APPLICATION 3: Chronomètre </vt:lpstr>
      <vt:lpstr>SYNTHESE: ETATS </vt:lpstr>
      <vt:lpstr>SYNTHESE: ETATS </vt:lpstr>
      <vt:lpstr>SYNTHESE: ETATS </vt:lpstr>
      <vt:lpstr>SYNTHESE: TRANSITIONS </vt:lpstr>
      <vt:lpstr>SYNTHESE: TRANSITIONS </vt:lpstr>
      <vt:lpstr>SYNTHESE: TRANSITIONS </vt:lpstr>
      <vt:lpstr>SYNTHESE: Graphes de flux </vt:lpstr>
      <vt:lpstr>SYNTHESE: Graphes de flux </vt:lpstr>
      <vt:lpstr>SYNTHESE: Graphes de flux </vt:lpstr>
      <vt:lpstr>SYNTHESE: Graphes de flux </vt:lpstr>
      <vt:lpstr>SYNTHESE: Fonctions temporelles </vt:lpstr>
      <vt:lpstr>SYNTHESE: Fonctions temporelles </vt:lpstr>
      <vt:lpstr>SYNTHESE: Fonctions temporelles </vt:lpstr>
      <vt:lpstr>SYNTHESE: Fonctions temporelles </vt:lpstr>
      <vt:lpstr>SYNTHESE: Fonctions temporelles </vt:lpstr>
      <vt:lpstr>SYNTHESE: Fonctions temporelles </vt:lpstr>
      <vt:lpstr>Implanter le programme sur une cible </vt:lpstr>
      <vt:lpstr>Implanter le programme sur une cible </vt:lpstr>
      <vt:lpstr>Implanter le programme sur une cible </vt:lpstr>
      <vt:lpstr>Implanter le programme sur une cible </vt:lpstr>
      <vt:lpstr>Implanter le programme sur une cible </vt:lpstr>
      <vt:lpstr>Implanter le programme sur une cible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Matlab</dc:title>
  <dc:creator>PDelsol</dc:creator>
  <cp:lastModifiedBy>DIDIER TOULOUSE</cp:lastModifiedBy>
  <cp:revision>132</cp:revision>
  <dcterms:created xsi:type="dcterms:W3CDTF">2012-09-19T15:56:21Z</dcterms:created>
  <dcterms:modified xsi:type="dcterms:W3CDTF">2021-01-15T10:13:59Z</dcterms:modified>
</cp:coreProperties>
</file>