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1" r:id="rId4"/>
    <p:sldId id="272" r:id="rId5"/>
    <p:sldId id="270" r:id="rId6"/>
    <p:sldId id="261" r:id="rId7"/>
    <p:sldId id="262" r:id="rId8"/>
    <p:sldId id="263" r:id="rId9"/>
    <p:sldId id="267" r:id="rId10"/>
    <p:sldId id="268" r:id="rId11"/>
    <p:sldId id="269" r:id="rId12"/>
    <p:sldId id="273" r:id="rId13"/>
    <p:sldId id="275" r:id="rId14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1" autoAdjust="0"/>
  </p:normalViewPr>
  <p:slideViewPr>
    <p:cSldViewPr snapToGrid="0">
      <p:cViewPr varScale="1">
        <p:scale>
          <a:sx n="58" d="100"/>
          <a:sy n="58" d="100"/>
        </p:scale>
        <p:origin x="19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2C55A30-B456-42E6-9DF0-525EED6E748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D8E0D7-6B83-4F9E-8FBD-9AC779A8AB4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A77D83-DCF4-4BCC-B92D-60C0F625F1C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F10619-41EC-42C1-A365-B74FACDBC4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662120-EAD4-4F1E-AD64-022D94966F04}" type="slidenum">
              <a:t>‹N°›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9144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BBE73B-B418-4ECA-AC59-CABFB7A5C3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A3DDA4-3C0D-41C2-96CB-7C0B0A52BBA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zxx-ZZ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DA0D96E5-929F-4C3A-80B0-CBC6DFC2A05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A1A4D0-0AF5-4E12-8E2E-5F70C0237DE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7E7D5-1B73-4633-8BB5-2BDBC90D14B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E39B9C-08F8-4A61-B1A6-CC8C52CAA5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926695D-D31A-4941-9620-694270F17363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05193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xx-Z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F6AA493-64FB-4A5D-A8AC-CEE5A396434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9687A3-C927-4726-88D6-7BD2CA8B1748}" type="slidenum">
              <a:t>1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5C2D4B5-5C34-4D22-8779-7E4148A99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4C3E310-74A3-4028-8ABC-3BD52A516E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93FAE30-15B1-4231-883E-215AA160C6A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79027D-D744-496C-9FD8-83D30AAC2C98}" type="slidenum">
              <a:t>2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0211E97-5152-4DF9-8AA1-9CEDB0B4C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03D6733-AA17-4328-A4F0-5B6BD2C88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Jeux de réflexion : pendu, </a:t>
            </a:r>
            <a:r>
              <a:rPr lang="fr-FR" dirty="0" err="1"/>
              <a:t>mastermind</a:t>
            </a:r>
            <a:r>
              <a:rPr lang="fr-FR" dirty="0"/>
              <a:t>, motus, baccalauréat, 2048, jeux de carte…</a:t>
            </a:r>
          </a:p>
          <a:p>
            <a:r>
              <a:rPr lang="fr-FR" dirty="0"/>
              <a:t>Jeux d’arcades : </a:t>
            </a:r>
            <a:r>
              <a:rPr lang="fr-FR" dirty="0" err="1"/>
              <a:t>snake</a:t>
            </a:r>
            <a:r>
              <a:rPr lang="fr-FR" dirty="0"/>
              <a:t>, tir au but, </a:t>
            </a:r>
            <a:r>
              <a:rPr lang="fr-FR" dirty="0" err="1"/>
              <a:t>pac</a:t>
            </a:r>
            <a:r>
              <a:rPr lang="fr-FR" dirty="0"/>
              <a:t> man</a:t>
            </a:r>
          </a:p>
          <a:p>
            <a:r>
              <a:rPr lang="fr-FR" dirty="0"/>
              <a:t>Simulateurs : Calculatrice, </a:t>
            </a:r>
            <a:r>
              <a:rPr lang="fr-FR" dirty="0" err="1"/>
              <a:t>géogébra</a:t>
            </a:r>
            <a:r>
              <a:rPr lang="fr-FR" dirty="0"/>
              <a:t>, </a:t>
            </a:r>
            <a:r>
              <a:rPr lang="fr-FR" dirty="0" err="1"/>
              <a:t>rubiks</a:t>
            </a:r>
            <a:r>
              <a:rPr lang="fr-FR" dirty="0"/>
              <a:t> cube, chute de balle…</a:t>
            </a:r>
          </a:p>
          <a:p>
            <a:r>
              <a:rPr lang="fr-FR" dirty="0" err="1"/>
              <a:t>Criptage</a:t>
            </a:r>
            <a:r>
              <a:rPr lang="fr-FR" dirty="0"/>
              <a:t> des données : Mot de passe, stéganographie, générateur de QR code….</a:t>
            </a:r>
          </a:p>
          <a:p>
            <a:r>
              <a:rPr lang="fr-FR" dirty="0"/>
              <a:t>Développement Web : Serveur de base de données, une histoire interactive…</a:t>
            </a:r>
          </a:p>
          <a:p>
            <a:r>
              <a:rPr lang="fr-FR" dirty="0"/>
              <a:t>Robotique: Robot de recherche de survivants, robot tondeuse, robot suiveur de ligne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926695D-D31A-4941-9620-694270F17363}" type="slidenum">
              <a:rPr lang="zxx-ZZ" smtClean="0"/>
              <a:t>5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540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44181B0-40CE-4840-A5EB-C6E05296B9A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68C4E2-C353-4EC4-B99D-B276CB919B12}" type="slidenum">
              <a:t>6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B10D605-7B46-4FEE-946F-2983FA75B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E2A0B30-56FE-4231-98F5-8F5693BD90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96869C1-50D2-4224-94DC-BB3E627C004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D6597A-9559-41CE-B669-763F752AD6EA}" type="slidenum">
              <a:t>7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BF0A56C-AB56-4B01-9EAC-01B41298C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6A4500A-D29A-4CDA-84D6-76CAD6E16E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39CF8E2-23D3-434F-BB70-6715B826EDE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1A7906-63DE-4918-897B-ADC83D636F9D}" type="slidenum">
              <a:t>8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2E7DFCC-AAA7-4D06-87F3-3A227EEE7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ECAB0A5-9FDB-4DDC-A9E6-4233110EE1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4B307E9-371B-4B33-9E3B-8773B89619A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ABAFE0-EE93-4262-9C2D-CFACC734DFE8}" type="slidenum">
              <a:t>9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CE6251F-9F63-4D21-9A6F-621763941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8A7E96B-1DFE-4E0C-B683-90A54FB85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5BA4E6F-FB59-48AE-950B-856EBB04F1E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CC7D3B-41DF-401D-A0C2-422E2BCE04D3}" type="slidenum">
              <a:t>10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CEB59D4-0AD8-429C-AC44-577152F13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37D392C-2130-46FE-B733-683E06DC26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C31B77-77A3-44DB-9AF9-96311EEFA31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1FCF9C-7FC8-4743-9B88-C16C95DB118A}" type="slidenum">
              <a:t>11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FA1BBF4-32D4-44E7-8BCD-BC637EDBF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B421C0F-1ABE-41B1-997A-7F4B6BE296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12B9-E30C-42F2-82D2-CB547C7C3B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41378" y="2771884"/>
            <a:ext cx="7276539" cy="2494300"/>
          </a:xfrm>
        </p:spPr>
        <p:txBody>
          <a:bodyPr anchor="b"/>
          <a:lstStyle>
            <a:lvl1pPr>
              <a:defRPr sz="5952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ACA86-CCF4-40B3-9053-45C6433B11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41378" y="5266175"/>
            <a:ext cx="7276539" cy="1241517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C7AA9-A3FA-4352-86AE-78EC6FB287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DC738-CEFD-4419-928F-43D91A363B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529409B-460B-4768-8F99-747587078243}"/>
              </a:ext>
            </a:extLst>
          </p:cNvPr>
          <p:cNvSpPr/>
          <p:nvPr/>
        </p:nvSpPr>
        <p:spPr>
          <a:xfrm>
            <a:off x="-34966" y="4763274"/>
            <a:ext cx="1538413" cy="861767"/>
          </a:xfrm>
          <a:custGeom>
            <a:avLst/>
            <a:gdLst>
              <a:gd name="f0" fmla="val w"/>
              <a:gd name="f1" fmla="val h"/>
              <a:gd name="f2" fmla="val 0"/>
              <a:gd name="f3" fmla="val 8042"/>
              <a:gd name="f4" fmla="val 10000"/>
              <a:gd name="f5" fmla="val 5799"/>
              <a:gd name="f6" fmla="val 5880"/>
              <a:gd name="f7" fmla="val 5934"/>
              <a:gd name="f8" fmla="val 9940"/>
              <a:gd name="f9" fmla="val 5961"/>
              <a:gd name="f10" fmla="val 9880"/>
              <a:gd name="f11" fmla="val 9820"/>
              <a:gd name="f12" fmla="val 5988"/>
              <a:gd name="f13" fmla="val 5260"/>
              <a:gd name="f14" fmla="val 8096"/>
              <a:gd name="f15" fmla="val 5140"/>
              <a:gd name="f16" fmla="val 4901"/>
              <a:gd name="f17" fmla="val 4721"/>
              <a:gd name="f18" fmla="val 221"/>
              <a:gd name="f19" fmla="val 160"/>
              <a:gd name="f20" fmla="val 101"/>
              <a:gd name="f21" fmla="val 41"/>
              <a:gd name="f22" fmla="val 18"/>
              <a:gd name="f23" fmla="val 12"/>
              <a:gd name="f24" fmla="val 3330"/>
              <a:gd name="f25" fmla="val 6"/>
              <a:gd name="f26" fmla="val 6661"/>
              <a:gd name="f27" fmla="val 9991"/>
              <a:gd name="f28" fmla="*/ f0 1 8042"/>
              <a:gd name="f29" fmla="*/ f1 1 10000"/>
              <a:gd name="f30" fmla="+- f4 0 f2"/>
              <a:gd name="f31" fmla="+- f3 0 f2"/>
              <a:gd name="f32" fmla="*/ f31 1 8042"/>
              <a:gd name="f33" fmla="*/ f30 1 10000"/>
              <a:gd name="f34" fmla="*/ f2 1 f32"/>
              <a:gd name="f35" fmla="*/ f3 1 f32"/>
              <a:gd name="f36" fmla="*/ f2 1 f33"/>
              <a:gd name="f37" fmla="*/ f4 1 f33"/>
              <a:gd name="f38" fmla="*/ f34 f28 1"/>
              <a:gd name="f39" fmla="*/ f35 f28 1"/>
              <a:gd name="f40" fmla="*/ f37 f29 1"/>
              <a:gd name="f41" fmla="*/ f3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042" h="10000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lnTo>
                  <a:pt x="f3" y="f13"/>
                </a:lnTo>
                <a:cubicBezTo>
                  <a:pt x="f14" y="f15"/>
                  <a:pt x="f14" y="f16"/>
                  <a:pt x="f3" y="f17"/>
                </a:cubicBezTo>
                <a:lnTo>
                  <a:pt x="f12" y="f18"/>
                </a:ln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1"/>
                  <a:pt x="f5" y="f21"/>
                </a:cubicBezTo>
                <a:lnTo>
                  <a:pt x="f22" y="f2"/>
                </a:lnTo>
                <a:cubicBezTo>
                  <a:pt x="f23" y="f24"/>
                  <a:pt x="f25" y="f26"/>
                  <a:pt x="f2" y="f27"/>
                </a:cubicBezTo>
                <a:lnTo>
                  <a:pt x="f5" y="f4"/>
                </a:ln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0DF2CC-8BDE-4F6B-8D56-D1B69966F5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66691" y="4992980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C112C6C2-8BB9-4E05-94D7-2BE5BA366384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00708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0A77-4DB7-4F9E-B4A9-370C608047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671974"/>
            <a:ext cx="7267203" cy="3435958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2F8A-C2BF-4F30-AD5E-6216D04EA2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99530"/>
            <a:ext cx="7267203" cy="1715048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F9EE-D329-4969-A745-BA64EB70D1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90DFA-6165-459D-8E32-2579352291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082DBECE-2D65-4300-8443-CC3B4202C152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234F91-9C92-45DD-B1DF-F79F3DFB11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F3DF80FE-C552-46EF-B26D-4AC4124A4D76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60265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BD58-C74E-4012-B50C-A1007DA751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251" y="671974"/>
            <a:ext cx="6735397" cy="3191859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ACEC102-8551-48F5-A12C-12EC97D3FB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63436" y="3863833"/>
            <a:ext cx="6233016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9693D0-1152-4C81-8961-A71BD6213C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99530"/>
            <a:ext cx="7267203" cy="1715048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B7CFCC-AC7F-4828-BD2A-978E55E511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2956AD-15C7-4C19-BF51-6E11C73870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2F99C11B-706F-474F-BE90-39C0F344DB3E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CF24C6-FF78-42F9-BE7A-7BB4A34552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20F14F75-0100-49FE-9DCC-913F6353FEB0}" type="slidenum">
              <a:t>‹N°›</a:t>
            </a:fld>
            <a:endParaRPr lang="zxx-ZZ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F89A8DF-6265-400A-805A-21471A188F83}"/>
              </a:ext>
            </a:extLst>
          </p:cNvPr>
          <p:cNvSpPr txBox="1"/>
          <p:nvPr/>
        </p:nvSpPr>
        <p:spPr>
          <a:xfrm>
            <a:off x="1993547" y="714301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42D82E2F-6FF3-4A36-A3E9-2FA48BCA73BD}"/>
              </a:ext>
            </a:extLst>
          </p:cNvPr>
          <p:cNvSpPr txBox="1"/>
          <p:nvPr/>
        </p:nvSpPr>
        <p:spPr>
          <a:xfrm>
            <a:off x="9006346" y="3202557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3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8F9-5939-4DAE-B836-22BE9814A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2687887"/>
            <a:ext cx="7267203" cy="3003639"/>
          </a:xfrm>
        </p:spPr>
        <p:txBody>
          <a:bodyPr anchor="b"/>
          <a:lstStyle>
            <a:lvl1pPr>
              <a:defRPr sz="5291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7D70A22-C5BD-44BF-9CA9-969D56B958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267203" cy="804269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A5F62DB-5ECF-40AD-A2C6-C780681FE0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DC58E16-7C25-4B65-9101-71CE67486F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F4B120E-FB82-4811-9CE2-DD5A04A92231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EC05F-61E2-4806-9954-C527608BE8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A043A98C-82D5-4F1E-8A18-40238F1606D2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401791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9B1E-54A7-48C0-BBC5-677B58ED0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251" y="671974"/>
            <a:ext cx="6735397" cy="3191859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09A4DE2-F15D-4362-8108-AE6227591D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87798"/>
            <a:ext cx="7373374" cy="923955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35353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94B0-67D2-40AA-BAE8-79FCE51E37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373374" cy="804269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FA4E2-432E-42F3-BAEF-5704BCA54A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B8229-9278-45D2-BB5A-CED4DEC243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DB391DC0-2317-4792-8D47-BB03AD83F04E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295E6C0-7E35-43D4-AE98-393528F1F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21427C6D-42F4-4048-962F-615ECAE2655B}" type="slidenum">
              <a:t>‹N°›</a:t>
            </a:fld>
            <a:endParaRPr lang="zxx-ZZ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69C765C-B04B-4CBE-A10A-16D96CD3702E}"/>
              </a:ext>
            </a:extLst>
          </p:cNvPr>
          <p:cNvSpPr txBox="1"/>
          <p:nvPr/>
        </p:nvSpPr>
        <p:spPr>
          <a:xfrm>
            <a:off x="1993547" y="714301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D992E16-1CE4-4BAF-AE02-930D4CDE5AC0}"/>
              </a:ext>
            </a:extLst>
          </p:cNvPr>
          <p:cNvSpPr txBox="1"/>
          <p:nvPr/>
        </p:nvSpPr>
        <p:spPr>
          <a:xfrm>
            <a:off x="9006346" y="3202557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4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F5A8-A65B-408C-AC8A-1126CAEF2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691597"/>
            <a:ext cx="7267203" cy="3174687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7058A5-F020-411E-9D7F-0ED518EDFB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87798"/>
            <a:ext cx="7267203" cy="923955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35353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54003-61BA-41B7-BFE8-2E321C85CB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267203" cy="804269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A9CA8-A4E6-4955-A2D5-32F90EF37B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52FE0-878D-4A9A-B02D-B26A43E6A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56CB9FE-4361-44AC-A9AD-97D8D503AA3E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A9EF9AB-2084-4FCE-B425-F4C1B24117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5ADD2C63-00F8-420D-AC35-A83E2340BB25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406846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59F6-E636-4AA8-A60B-4354CE5957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1A454-7B54-4B71-ACB1-7C285B4AC64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76A6-E025-4F2A-9409-E4CB3F7B0E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1F22-7D93-40E8-839D-4D15A58BC0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48D36D3A-2EC4-49F7-9BCA-65896BE52F70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4F78E0-FB7F-4DC2-9D92-55DBA1D780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6B564-630E-4216-B7F6-E13CEFAEFE91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587579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0013E-E007-4338-93B4-CBCB6F2BEED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583110" y="691597"/>
            <a:ext cx="1825773" cy="5824426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E84C-C27A-4599-AC33-C1EE4802B6A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141378" y="691597"/>
            <a:ext cx="5199442" cy="582442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3E7F-2C27-4F92-8515-5C7B8538D3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EA39-7A87-4204-902B-27992C809D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8B16577-9C70-4FA4-A4B3-0601ADA3A6DF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3B53DF-7D56-439F-83D7-D7F1224833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6A81C-E15A-4A65-8251-B5479ABF1D29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55549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09CB-A4DF-4DF5-8FD9-720C32E12F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DBA6-370E-4D88-B777-0A6942E824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1378" y="2351900"/>
            <a:ext cx="7267203" cy="4164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24144-EA0E-461A-B5AE-02FBDAECB9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4E37-6565-477B-84C6-B572D333CE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E294BBE-9542-4FBE-8FD1-B5E80B29E6ED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0BFF81-E1E3-4451-8C9E-43788C13AF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66F0C-A523-4A16-B020-6FC4BF450E96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32806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FA15-9F67-47EB-AB87-3F9F8F617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2286822"/>
            <a:ext cx="7267203" cy="1619082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3B08-5E67-463A-BBDB-8BD962906C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378" y="3947830"/>
            <a:ext cx="7267203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66F6-D5F7-441A-BE5A-6C6125F0AE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989D7-BD7E-41E2-88B3-EF4D2FD196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8E5AEB5E-84E7-453F-BEFB-7F3FFF9E24BD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3729A-2703-4C7A-A5F7-7CFD0EC278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8085912F-607D-46A6-9869-EBDC65AAA86C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425532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3684D37D-1992-46C6-BB16-F0A773390C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5E3E-32AC-4D74-93CE-3746A27A2C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1378" y="2355320"/>
            <a:ext cx="3525057" cy="4152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BB9C5-61DC-4EA6-8CBA-2438CECF38F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84008" y="2355320"/>
            <a:ext cx="3524573" cy="4152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2DE3-957C-4770-B402-3A595B340B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156CB-FD7A-4FC5-A5CE-6B4AEA6BBD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2C16C108-7892-4947-B838-BE5F63534349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AFD56D-B63B-45E4-969F-EB9A299FF4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20CCB7-8D88-47A0-BB21-DC2523A95339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1747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117E321F-03C5-4B21-93C8-EDC197B0EE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C3315-6C4D-4C74-BB2C-3D8F00ED27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97390" y="2454441"/>
            <a:ext cx="316904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A329B-DFE0-4395-9F9C-7B433724BF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141378" y="3089666"/>
            <a:ext cx="3525057" cy="34234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58201-3B53-433C-8D90-9FACE82E6E9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35522" y="2450884"/>
            <a:ext cx="316754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6208F-E0A3-4AB7-85C1-E6E5BC22491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80049" y="3086109"/>
            <a:ext cx="3523018" cy="34234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41463-C862-4BE9-A4EE-3494CDF350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4A2D0-CD3B-44A0-A712-8B585E9543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91671642-2319-4AE1-B9ED-BF32AF7CC06C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E358C7-CF77-48F5-88B4-06D2BD290A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357426-E2E3-4292-9A9D-6166470B23BF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15575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B7DA-7B63-4F5A-8222-8D5898EFE3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12A6D-622D-4128-8517-9A6727D89D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64397-3EDA-43F2-A93A-1830328EE1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4D61A9B4-558C-4109-B1E7-10C012548ACA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C336E66-200D-46DD-99FB-04740B6E74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E199C6-6AF6-4CED-BB21-852F09595B40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78883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28210-F04B-44BB-B008-2ABDD36699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19A59-261B-4BB3-9C45-B4343BFDA0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42BF4DA-62B8-4581-AC01-12B52F54925D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3E6C44E-9B9B-46F8-B84E-FDDB16014D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B347DE-C301-4F57-B18F-CDC01D209ABF}" type="slidenum">
              <a:t>‹N°›</a:t>
            </a:fld>
            <a:endParaRPr lang="zxx-ZZ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78CCC1-39E4-4E54-99F1-497DAA411864}"/>
              </a:ext>
            </a:extLst>
          </p:cNvPr>
          <p:cNvSpPr txBox="1"/>
          <p:nvPr/>
        </p:nvSpPr>
        <p:spPr>
          <a:xfrm>
            <a:off x="179999" y="6950070"/>
            <a:ext cx="9359999" cy="5706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	</a:t>
            </a:r>
            <a:r>
              <a:rPr lang="de-DE" sz="1800" b="1" i="0" u="none" strike="noStrike" kern="1200" cap="none" spc="0" baseline="0">
                <a:solidFill>
                  <a:srgbClr val="00008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Version du </a:t>
            </a:r>
            <a:fld id="{415B81AC-9B63-40EB-8E63-04AB30729321}" type="datetime1">
              <a:rPr lang="de-DE" sz="1800" b="1" i="0" u="none" strike="noStrike" kern="1200" cap="none" spc="0" baseline="0">
                <a:solidFill>
                  <a:srgbClr val="00008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pPr marL="0" marR="0" lvl="0" indent="0" algn="ctr" defTabSz="4572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27.08.2020</a:t>
            </a:fld>
            <a:endParaRPr lang="de-DE" sz="1800" b="1" i="0" u="none" strike="noStrike" kern="1200" cap="none" spc="0" baseline="0">
              <a:solidFill>
                <a:srgbClr val="00008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B06DD3-2095-4177-9A14-98119FF8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905244" y="6829470"/>
            <a:ext cx="899998" cy="6408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E8C5D8-CFCD-44CA-8884-059A04592E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" y="637767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32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A9EF-EE3D-434A-ADFF-3BB7B8BF5C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491727"/>
            <a:ext cx="2898931" cy="107620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11E4-D8F6-49D8-AD08-FDCDFB513E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29371" y="491727"/>
            <a:ext cx="4179210" cy="5968992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3B63-0631-4AE2-B2E5-F807A8B60E9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141378" y="1762176"/>
            <a:ext cx="2898931" cy="4698543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B8500-C8B4-4392-9DE1-F1D40B3080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2C62E-F032-4B74-BDC7-056321C6D6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78A30706-FABF-4FDB-AFCF-2A34F54C19CA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C9C2031-79E2-49BC-90DE-E957D45397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92671B-D182-4F29-A735-74BB07702F55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72129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29CF-68B9-4A74-A8C4-891F7A9E5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5291769"/>
            <a:ext cx="7267203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FBE10-9F45-451E-A82D-FA5AC8BC78D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141378" y="699927"/>
            <a:ext cx="7267203" cy="4249390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249C5-6DED-45E9-AAEE-94D6037583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141378" y="5916497"/>
            <a:ext cx="7267203" cy="544223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06628-920C-4388-9E2F-23E805AE25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6A98-DD10-4869-B2B2-7E76702F46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1446A05-73D5-46EE-BEF8-FFDCAC07F6C9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6F6FB42-8520-42B6-A61C-88504751BF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8E907C24-95F2-4336-A633-0970A3B21269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23583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:a16="http://schemas.microsoft.com/office/drawing/2014/main" id="{36E50DF4-FB5A-47B0-8EA7-7AFCDA77F1BC}"/>
              </a:ext>
            </a:extLst>
          </p:cNvPr>
          <p:cNvGrpSpPr/>
          <p:nvPr/>
        </p:nvGrpSpPr>
        <p:grpSpPr>
          <a:xfrm>
            <a:off x="0" y="251990"/>
            <a:ext cx="2184135" cy="7317860"/>
            <a:chOff x="0" y="251990"/>
            <a:chExt cx="2184135" cy="7317860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E73616E-FC29-4FF3-BD4C-7C0205ACD710}"/>
                </a:ext>
              </a:extLst>
            </p:cNvPr>
            <p:cNvSpPr/>
            <p:nvPr/>
          </p:nvSpPr>
          <p:spPr>
            <a:xfrm>
              <a:off x="0" y="2838507"/>
              <a:ext cx="77083" cy="690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5A38FE5D-1443-43B5-A742-9062836889DA}"/>
                </a:ext>
              </a:extLst>
            </p:cNvPr>
            <p:cNvSpPr/>
            <p:nvPr/>
          </p:nvSpPr>
          <p:spPr>
            <a:xfrm>
              <a:off x="98499" y="3479493"/>
              <a:ext cx="495357" cy="2559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8C334588-628A-4B25-8FDD-DEFF1D5C815C}"/>
                </a:ext>
              </a:extLst>
            </p:cNvPr>
            <p:cNvSpPr/>
            <p:nvPr/>
          </p:nvSpPr>
          <p:spPr>
            <a:xfrm>
              <a:off x="618125" y="6004371"/>
              <a:ext cx="466810" cy="156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96DD27E-E60E-4C9D-9592-112276FB0911}"/>
                </a:ext>
              </a:extLst>
            </p:cNvPr>
            <p:cNvSpPr/>
            <p:nvPr/>
          </p:nvSpPr>
          <p:spPr>
            <a:xfrm>
              <a:off x="735186" y="7169234"/>
              <a:ext cx="131335" cy="400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56CA9B07-E979-465E-9790-B0F0230E49A6}"/>
                </a:ext>
              </a:extLst>
            </p:cNvPr>
            <p:cNvSpPr/>
            <p:nvPr/>
          </p:nvSpPr>
          <p:spPr>
            <a:xfrm>
              <a:off x="77083" y="3528797"/>
              <a:ext cx="629546" cy="366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9F140BD-4569-4F43-8489-BF72518A2A71}"/>
                </a:ext>
              </a:extLst>
            </p:cNvPr>
            <p:cNvSpPr/>
            <p:nvPr/>
          </p:nvSpPr>
          <p:spPr>
            <a:xfrm>
              <a:off x="17126" y="251990"/>
              <a:ext cx="81372" cy="32275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2DEACC1B-6AE4-4ABD-BC6F-970F619C6DC0}"/>
                </a:ext>
              </a:extLst>
            </p:cNvPr>
            <p:cNvSpPr/>
            <p:nvPr/>
          </p:nvSpPr>
          <p:spPr>
            <a:xfrm>
              <a:off x="59957" y="3245287"/>
              <a:ext cx="59957" cy="544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55C1FBBA-C33E-4132-A63E-ACD0C539A91E}"/>
                </a:ext>
              </a:extLst>
            </p:cNvPr>
            <p:cNvSpPr/>
            <p:nvPr/>
          </p:nvSpPr>
          <p:spPr>
            <a:xfrm>
              <a:off x="589577" y="6039301"/>
              <a:ext cx="145609" cy="112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260CE81-4F57-4D92-B3C5-822BB366135B}"/>
                </a:ext>
              </a:extLst>
            </p:cNvPr>
            <p:cNvSpPr/>
            <p:nvPr/>
          </p:nvSpPr>
          <p:spPr>
            <a:xfrm>
              <a:off x="593857" y="1542163"/>
              <a:ext cx="1590278" cy="44622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B2C9B2E-A16D-43E2-BA13-2D8ADAE40838}"/>
                </a:ext>
              </a:extLst>
            </p:cNvPr>
            <p:cNvSpPr/>
            <p:nvPr/>
          </p:nvSpPr>
          <p:spPr>
            <a:xfrm>
              <a:off x="706630" y="7197992"/>
              <a:ext cx="124193" cy="371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343A9FF0-159B-4651-9002-3635F18C3C7E}"/>
                </a:ext>
              </a:extLst>
            </p:cNvPr>
            <p:cNvSpPr/>
            <p:nvPr/>
          </p:nvSpPr>
          <p:spPr>
            <a:xfrm>
              <a:off x="589577" y="5907819"/>
              <a:ext cx="28547" cy="24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71FE86A3-0569-4C49-82C7-74A94FECCCE3}"/>
                </a:ext>
              </a:extLst>
            </p:cNvPr>
            <p:cNvSpPr/>
            <p:nvPr/>
          </p:nvSpPr>
          <p:spPr>
            <a:xfrm>
              <a:off x="650961" y="6883667"/>
              <a:ext cx="182724" cy="686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12739895-DE65-46A5-943E-F11FD85BB579}"/>
              </a:ext>
            </a:extLst>
          </p:cNvPr>
          <p:cNvGrpSpPr/>
          <p:nvPr/>
        </p:nvGrpSpPr>
        <p:grpSpPr>
          <a:xfrm>
            <a:off x="22512" y="822"/>
            <a:ext cx="2152251" cy="7553621"/>
            <a:chOff x="22512" y="822"/>
            <a:chExt cx="2152251" cy="7553621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9D6E098E-BC58-4113-9622-0C38101010BD}"/>
                </a:ext>
              </a:extLst>
            </p:cNvPr>
            <p:cNvSpPr/>
            <p:nvPr/>
          </p:nvSpPr>
          <p:spPr>
            <a:xfrm>
              <a:off x="22512" y="822"/>
              <a:ext cx="451448" cy="4851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79A47308-0196-4973-9326-61E226E5A724}"/>
                </a:ext>
              </a:extLst>
            </p:cNvPr>
            <p:cNvSpPr/>
            <p:nvPr/>
          </p:nvSpPr>
          <p:spPr>
            <a:xfrm>
              <a:off x="500204" y="4758107"/>
              <a:ext cx="386708" cy="1742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86A63732-1644-4D04-84EA-2EB31DD7F01F}"/>
                </a:ext>
              </a:extLst>
            </p:cNvPr>
            <p:cNvSpPr/>
            <p:nvPr/>
          </p:nvSpPr>
          <p:spPr>
            <a:xfrm>
              <a:off x="916658" y="6462521"/>
              <a:ext cx="393704" cy="1091921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604619A8-D83F-4343-8E1A-E1FB3E2174DB}"/>
                </a:ext>
              </a:extLst>
            </p:cNvPr>
            <p:cNvSpPr/>
            <p:nvPr/>
          </p:nvSpPr>
          <p:spPr>
            <a:xfrm>
              <a:off x="473960" y="4810914"/>
              <a:ext cx="503944" cy="2464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AE585150-0271-41F9-B6A9-B6AD65773F9B}"/>
                </a:ext>
              </a:extLst>
            </p:cNvPr>
            <p:cNvSpPr/>
            <p:nvPr/>
          </p:nvSpPr>
          <p:spPr>
            <a:xfrm>
              <a:off x="424967" y="1421105"/>
              <a:ext cx="159233" cy="3337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26A332C0-7DDB-4857-B4CF-9853565FBF50}"/>
                </a:ext>
              </a:extLst>
            </p:cNvPr>
            <p:cNvSpPr/>
            <p:nvPr/>
          </p:nvSpPr>
          <p:spPr>
            <a:xfrm>
              <a:off x="1012899" y="7243977"/>
              <a:ext cx="122483" cy="3104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F29265E4-D56B-4E3C-8796-AF79B95969FF}"/>
                </a:ext>
              </a:extLst>
            </p:cNvPr>
            <p:cNvSpPr/>
            <p:nvPr/>
          </p:nvSpPr>
          <p:spPr>
            <a:xfrm>
              <a:off x="456459" y="4527898"/>
              <a:ext cx="75245" cy="5639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BB63D2F1-B3CB-49CD-BED8-6B5F28670F96}"/>
                </a:ext>
              </a:extLst>
            </p:cNvPr>
            <p:cNvSpPr/>
            <p:nvPr/>
          </p:nvSpPr>
          <p:spPr>
            <a:xfrm>
              <a:off x="886913" y="3467660"/>
              <a:ext cx="1287850" cy="299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424E3E2B-B124-48FC-8DEF-7BF2ADEC278E}"/>
                </a:ext>
              </a:extLst>
            </p:cNvPr>
            <p:cNvSpPr/>
            <p:nvPr/>
          </p:nvSpPr>
          <p:spPr>
            <a:xfrm>
              <a:off x="977895" y="7275652"/>
              <a:ext cx="110240" cy="278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A150B825-C7C2-4F4B-87F6-F7F9003896E8}"/>
                </a:ext>
              </a:extLst>
            </p:cNvPr>
            <p:cNvSpPr/>
            <p:nvPr/>
          </p:nvSpPr>
          <p:spPr>
            <a:xfrm>
              <a:off x="886913" y="6500533"/>
              <a:ext cx="125986" cy="743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0A9F9DC3-A99C-432E-AA39-55A68D3DEBEC}"/>
                </a:ext>
              </a:extLst>
            </p:cNvPr>
            <p:cNvSpPr/>
            <p:nvPr/>
          </p:nvSpPr>
          <p:spPr>
            <a:xfrm>
              <a:off x="886913" y="6363254"/>
              <a:ext cx="34994" cy="251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990DAA34-F3E0-4AF2-9868-2D63BFA08F1C}"/>
                </a:ext>
              </a:extLst>
            </p:cNvPr>
            <p:cNvSpPr/>
            <p:nvPr/>
          </p:nvSpPr>
          <p:spPr>
            <a:xfrm>
              <a:off x="916658" y="6969410"/>
              <a:ext cx="192481" cy="585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Rectangle 61">
            <a:extLst>
              <a:ext uri="{FF2B5EF4-FFF2-40B4-BE49-F238E27FC236}">
                <a16:creationId xmlns:a16="http://schemas.microsoft.com/office/drawing/2014/main" id="{892A1337-446C-4B3D-9EE2-5D5DBC5D5656}"/>
              </a:ext>
            </a:extLst>
          </p:cNvPr>
          <p:cNvSpPr/>
          <p:nvPr/>
        </p:nvSpPr>
        <p:spPr>
          <a:xfrm>
            <a:off x="0" y="0"/>
            <a:ext cx="201616" cy="7559673"/>
          </a:xfrm>
          <a:prstGeom prst="rect">
            <a:avLst/>
          </a:prstGeom>
          <a:solidFill>
            <a:srgbClr val="2E536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55346B60-A4DC-400D-A7CB-44C5A510A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450" y="687967"/>
            <a:ext cx="7264130" cy="14119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7B08C39-127E-46FD-8A7C-3CED5DFD20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378" y="2351900"/>
            <a:ext cx="7267203" cy="42838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D3C9EC23-21C1-4C50-8220-05F75172E11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68531" y="6762801"/>
            <a:ext cx="844878" cy="408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992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zxx-ZZ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355BAA45-5A14-4C86-ACAE-E206ACA5F11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41378" y="6763597"/>
            <a:ext cx="63020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992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zxx-ZZ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41BA91D-C0A1-4435-A237-293D4806214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63590" y="868387"/>
            <a:ext cx="64489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2205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463B958A-8B17-40AD-A011-84D604939F8C}" type="slidenum">
              <a:t>‹N°›</a:t>
            </a:fld>
            <a:endParaRPr lang="zxx-Z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968" b="0" i="0" u="none" strike="noStrike" kern="1200" cap="none" spc="0" baseline="0">
          <a:solidFill>
            <a:srgbClr val="1581AA"/>
          </a:solidFill>
          <a:uFillTx/>
          <a:latin typeface="Century Gothic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fr-FR" sz="1984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fr-FR" sz="1764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fr-FR" sz="1543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fr-FR" sz="1323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fr-FR" sz="1323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0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0CAB933-3397-4BB2-8B36-E74B5FBC581A}"/>
              </a:ext>
            </a:extLst>
          </p:cNvPr>
          <p:cNvSpPr txBox="1"/>
          <p:nvPr/>
        </p:nvSpPr>
        <p:spPr>
          <a:xfrm>
            <a:off x="1672281" y="154760"/>
            <a:ext cx="7036015" cy="1418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0" u="none" strike="noStrike" kern="1200" cap="none" spc="0" baseline="0" dirty="0" err="1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Spécialité</a:t>
            </a:r>
            <a:endParaRPr lang="de-DE" sz="3600" b="1" i="0" u="none" strike="noStrike" kern="1200" cap="none" spc="0" baseline="0" dirty="0">
              <a:solidFill>
                <a:srgbClr val="000066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0" u="none" strike="noStrike" kern="1200" cap="none" spc="0" baseline="0" dirty="0" err="1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N</a:t>
            </a:r>
            <a:r>
              <a:rPr lang="de-DE" sz="3600" i="0" u="none" strike="noStrike" kern="1200" cap="none" spc="0" baseline="0" dirty="0" err="1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umérique</a:t>
            </a:r>
            <a:r>
              <a:rPr lang="de-DE" sz="360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et </a:t>
            </a:r>
            <a:r>
              <a:rPr lang="de-DE" sz="36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Sc</a:t>
            </a:r>
            <a:r>
              <a:rPr lang="de-DE" sz="32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ience </a:t>
            </a:r>
            <a:r>
              <a:rPr lang="de-DE" sz="3600" b="1" i="0" u="none" strike="noStrike" kern="1200" cap="none" spc="0" baseline="0" dirty="0" err="1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I</a:t>
            </a:r>
            <a:r>
              <a:rPr lang="de-DE" sz="3200" b="0" i="0" u="none" strike="noStrike" kern="1200" cap="none" spc="0" baseline="0" dirty="0" err="1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nformatique</a:t>
            </a:r>
            <a:endParaRPr lang="de-DE" sz="3200" b="0" i="0" u="none" strike="noStrike" kern="1200" cap="none" spc="0" baseline="0" dirty="0">
              <a:solidFill>
                <a:srgbClr val="000066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6E8111-745F-4969-88D6-63DFCA473831}"/>
              </a:ext>
            </a:extLst>
          </p:cNvPr>
          <p:cNvSpPr txBox="1"/>
          <p:nvPr/>
        </p:nvSpPr>
        <p:spPr>
          <a:xfrm>
            <a:off x="5651789" y="1838208"/>
            <a:ext cx="4577038" cy="7196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4h </a:t>
            </a:r>
            <a:r>
              <a:rPr lang="de-DE" sz="32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(1ère)   /</a:t>
            </a:r>
            <a:r>
              <a:rPr lang="de-DE" sz="44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6h</a:t>
            </a:r>
            <a:r>
              <a:rPr lang="de-DE" sz="36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 </a:t>
            </a:r>
            <a:r>
              <a:rPr lang="de-DE" sz="32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(T)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32705218-B4D0-4B6F-8BD5-B18B4A11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66220" y="2773097"/>
            <a:ext cx="5399998" cy="3826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1AA4DA-2B1B-4D2D-9593-E9E4DCEECE75}"/>
              </a:ext>
            </a:extLst>
          </p:cNvPr>
          <p:cNvSpPr txBox="1"/>
          <p:nvPr/>
        </p:nvSpPr>
        <p:spPr>
          <a:xfrm>
            <a:off x="935833" y="2517690"/>
            <a:ext cx="4566952" cy="33938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BTS: MS, CPRP, ELT.</a:t>
            </a: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200" b="0" i="0" u="none" strike="noStrike" kern="1200" cap="none" spc="0" baseline="0" dirty="0">
              <a:solidFill>
                <a:srgbClr val="000066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IUT: GIM (</a:t>
            </a:r>
            <a:r>
              <a:rPr lang="de-DE" sz="3200" b="0" i="0" u="none" strike="noStrike" kern="1200" cap="none" spc="0" baseline="0" dirty="0" err="1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Anglet</a:t>
            </a:r>
            <a:r>
              <a:rPr lang="de-DE" sz="32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), Bordeaux, etc...</a:t>
            </a: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200" b="0" i="0" u="none" strike="noStrike" kern="1200" cap="none" spc="0" baseline="0" dirty="0">
              <a:solidFill>
                <a:srgbClr val="000066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 err="1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Prépa</a:t>
            </a:r>
            <a:r>
              <a:rPr lang="de-DE" sz="32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PCSI à Cassin</a:t>
            </a: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dirty="0" err="1">
                <a:solidFill>
                  <a:srgbClr val="000066"/>
                </a:solidFill>
                <a:latin typeface="Arial" pitchFamily="18"/>
                <a:ea typeface="Andale Sans UI" pitchFamily="2"/>
                <a:cs typeface="Tahoma" pitchFamily="2"/>
              </a:rPr>
              <a:t>Prépa</a:t>
            </a:r>
            <a:r>
              <a:rPr lang="de-DE" sz="3200" dirty="0">
                <a:solidFill>
                  <a:srgbClr val="000066"/>
                </a:solidFill>
                <a:latin typeface="Arial" pitchFamily="18"/>
                <a:ea typeface="Andale Sans UI" pitchFamily="2"/>
                <a:cs typeface="Tahoma" pitchFamily="2"/>
              </a:rPr>
              <a:t> MPII à Bordeaux</a:t>
            </a:r>
            <a:endParaRPr lang="de-DE" sz="3200" b="0" i="0" u="none" strike="noStrike" kern="1200" cap="none" spc="0" baseline="0" dirty="0">
              <a:solidFill>
                <a:srgbClr val="000066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83FCB37-1FAE-4092-9F23-679BAB55D0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50162" y="2275200"/>
            <a:ext cx="1799996" cy="752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C3F0874B-A737-4228-9384-8C9BAA2BF45E}"/>
              </a:ext>
            </a:extLst>
          </p:cNvPr>
          <p:cNvSpPr/>
          <p:nvPr/>
        </p:nvSpPr>
        <p:spPr>
          <a:xfrm>
            <a:off x="5581442" y="2672608"/>
            <a:ext cx="899998" cy="35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99CC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F8C0ABA-04AB-489F-BEF5-F30D4CCB6F1A}"/>
              </a:ext>
            </a:extLst>
          </p:cNvPr>
          <p:cNvSpPr/>
          <p:nvPr/>
        </p:nvSpPr>
        <p:spPr>
          <a:xfrm>
            <a:off x="5581442" y="5004200"/>
            <a:ext cx="899998" cy="35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99CC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E1B42B7-25D4-4D3B-B9A6-98965E7DE4A0}"/>
              </a:ext>
            </a:extLst>
          </p:cNvPr>
          <p:cNvSpPr/>
          <p:nvPr/>
        </p:nvSpPr>
        <p:spPr>
          <a:xfrm>
            <a:off x="5581442" y="3779836"/>
            <a:ext cx="899998" cy="35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99CC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56F2ECED-6679-4516-A093-3C28C67D5F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94081" y="3459961"/>
            <a:ext cx="1933197" cy="7045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B6B777FA-8EE3-4967-A2E8-D4978306588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20004" y="4823999"/>
            <a:ext cx="1323722" cy="7617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D5698681-372A-4787-9BAB-354F6890872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099636" y="179643"/>
            <a:ext cx="1799996" cy="11987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ZoneTexte 13">
            <a:extLst>
              <a:ext uri="{FF2B5EF4-FFF2-40B4-BE49-F238E27FC236}">
                <a16:creationId xmlns:a16="http://schemas.microsoft.com/office/drawing/2014/main" id="{1BB10D4F-C8BA-4163-9B46-C5B18190D162}"/>
              </a:ext>
            </a:extLst>
          </p:cNvPr>
          <p:cNvSpPr txBox="1"/>
          <p:nvPr/>
        </p:nvSpPr>
        <p:spPr>
          <a:xfrm>
            <a:off x="2340352" y="469641"/>
            <a:ext cx="5399284" cy="6807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Après le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Bac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SPé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NSI</a:t>
            </a:r>
          </a:p>
        </p:txBody>
      </p:sp>
      <p:pic>
        <p:nvPicPr>
          <p:cNvPr id="12" name="">
            <a:extLst>
              <a:ext uri="{FF2B5EF4-FFF2-40B4-BE49-F238E27FC236}">
                <a16:creationId xmlns:a16="http://schemas.microsoft.com/office/drawing/2014/main" id="{07832359-D78A-4692-82BC-0AD8CCD2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501039" y="4500000"/>
            <a:ext cx="1398958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">
            <a:extLst>
              <a:ext uri="{FF2B5EF4-FFF2-40B4-BE49-F238E27FC236}">
                <a16:creationId xmlns:a16="http://schemas.microsoft.com/office/drawing/2014/main" id="{F28F8796-CBE5-46B4-A1E3-39575B8A274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513996" y="5399998"/>
            <a:ext cx="1206002" cy="8568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67F40E9D-9F3D-4288-A02A-AC139EF1E06C}"/>
              </a:ext>
            </a:extLst>
          </p:cNvPr>
          <p:cNvSpPr txBox="1"/>
          <p:nvPr/>
        </p:nvSpPr>
        <p:spPr>
          <a:xfrm>
            <a:off x="1537252" y="662464"/>
            <a:ext cx="7102749" cy="6807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Après le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Bac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spé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NSI: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Prépa</a:t>
            </a:r>
            <a:endParaRPr lang="de-DE" sz="4000" b="1" i="0" u="none" strike="noStrike" kern="1200" cap="none" spc="0" baseline="0" dirty="0">
              <a:solidFill>
                <a:srgbClr val="00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Arial" pitchFamily="34"/>
              <a:ea typeface="Andale Sans UI" pitchFamily="2"/>
              <a:cs typeface="Tahoma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D1C054A-3F83-4F38-805F-77CC530A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80629" y="334994"/>
            <a:ext cx="1799996" cy="119879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F70E6B97-B45D-46AC-8C4E-311B9BDEA847}"/>
              </a:ext>
            </a:extLst>
          </p:cNvPr>
          <p:cNvGrpSpPr/>
          <p:nvPr/>
        </p:nvGrpSpPr>
        <p:grpSpPr>
          <a:xfrm>
            <a:off x="1928753" y="2032433"/>
            <a:ext cx="6269550" cy="4400275"/>
            <a:chOff x="537908" y="2111946"/>
            <a:chExt cx="6269550" cy="4400275"/>
          </a:xfrm>
        </p:grpSpPr>
        <p:pic>
          <p:nvPicPr>
            <p:cNvPr id="3" name="">
              <a:extLst>
                <a:ext uri="{FF2B5EF4-FFF2-40B4-BE49-F238E27FC236}">
                  <a16:creationId xmlns:a16="http://schemas.microsoft.com/office/drawing/2014/main" id="{23A62565-74E3-4200-BC60-7C6A35BAA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37908" y="2111946"/>
              <a:ext cx="6219355" cy="440027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3DF1B98C-718D-437D-BFEC-DDE700ED6AF2}"/>
                </a:ext>
              </a:extLst>
            </p:cNvPr>
            <p:cNvSpPr/>
            <p:nvPr/>
          </p:nvSpPr>
          <p:spPr>
            <a:xfrm>
              <a:off x="588103" y="3611005"/>
              <a:ext cx="6219355" cy="157700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44D97121-C8AA-4D89-B532-40ADD06FFE2C}"/>
                </a:ext>
              </a:extLst>
            </p:cNvPr>
            <p:cNvGrpSpPr/>
            <p:nvPr/>
          </p:nvGrpSpPr>
          <p:grpSpPr>
            <a:xfrm>
              <a:off x="1142667" y="3716053"/>
              <a:ext cx="5009836" cy="524527"/>
              <a:chOff x="4911764" y="3304571"/>
              <a:chExt cx="5009836" cy="524527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2A10001-000A-46EA-823B-1616F3A1D4F0}"/>
                  </a:ext>
                </a:extLst>
              </p:cNvPr>
              <p:cNvSpPr txBox="1"/>
              <p:nvPr/>
            </p:nvSpPr>
            <p:spPr>
              <a:xfrm>
                <a:off x="4911764" y="3318320"/>
                <a:ext cx="781879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MP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CF7BD9A-22A8-4674-BEE5-2440CFAF32CE}"/>
                  </a:ext>
                </a:extLst>
              </p:cNvPr>
              <p:cNvSpPr txBox="1"/>
              <p:nvPr/>
            </p:nvSpPr>
            <p:spPr>
              <a:xfrm>
                <a:off x="5980719" y="3318320"/>
                <a:ext cx="781879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MP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11B0246-CD75-42B8-BA3B-BC3D514D9C40}"/>
                  </a:ext>
                </a:extLst>
              </p:cNvPr>
              <p:cNvSpPr txBox="1"/>
              <p:nvPr/>
            </p:nvSpPr>
            <p:spPr>
              <a:xfrm>
                <a:off x="8080434" y="3304571"/>
                <a:ext cx="772210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PC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6730118-80CC-4CD7-B809-A2C5FFFA4285}"/>
                  </a:ext>
                </a:extLst>
              </p:cNvPr>
              <p:cNvSpPr txBox="1"/>
              <p:nvPr/>
            </p:nvSpPr>
            <p:spPr>
              <a:xfrm>
                <a:off x="7049674" y="3318320"/>
                <a:ext cx="743684" cy="510778"/>
              </a:xfrm>
              <a:prstGeom prst="roundRect">
                <a:avLst>
                  <a:gd name="adj" fmla="val 25945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P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SI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9601F47-36C1-4F45-B767-A3F4FABB0EEC}"/>
                  </a:ext>
                </a:extLst>
              </p:cNvPr>
              <p:cNvSpPr txBox="1"/>
              <p:nvPr/>
            </p:nvSpPr>
            <p:spPr>
              <a:xfrm>
                <a:off x="9139721" y="3318320"/>
                <a:ext cx="781879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PT</a:t>
                </a: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F3DDC74-D45D-4C9B-AAC4-8B3070BEDD3C}"/>
                </a:ext>
              </a:extLst>
            </p:cNvPr>
            <p:cNvGrpSpPr/>
            <p:nvPr/>
          </p:nvGrpSpPr>
          <p:grpSpPr>
            <a:xfrm>
              <a:off x="1018069" y="4548605"/>
              <a:ext cx="5205756" cy="510778"/>
              <a:chOff x="4715844" y="3318320"/>
              <a:chExt cx="5205756" cy="510778"/>
            </a:xfrm>
          </p:grpSpPr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2B1C073-F75C-4CFA-8C18-AD928C729D6F}"/>
                  </a:ext>
                </a:extLst>
              </p:cNvPr>
              <p:cNvSpPr txBox="1"/>
              <p:nvPr/>
            </p:nvSpPr>
            <p:spPr>
              <a:xfrm>
                <a:off x="4715844" y="3318320"/>
                <a:ext cx="977799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MP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SI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D003C3C-47B9-4420-8338-C8527438677A}"/>
                  </a:ext>
                </a:extLst>
              </p:cNvPr>
              <p:cNvSpPr txBox="1"/>
              <p:nvPr/>
            </p:nvSpPr>
            <p:spPr>
              <a:xfrm>
                <a:off x="6190470" y="3318320"/>
                <a:ext cx="977799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MP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II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D4E3AB6-CF89-41C7-92E1-E6395574D2AA}"/>
                  </a:ext>
                </a:extLst>
              </p:cNvPr>
              <p:cNvSpPr txBox="1"/>
              <p:nvPr/>
            </p:nvSpPr>
            <p:spPr>
              <a:xfrm>
                <a:off x="7665096" y="3318320"/>
                <a:ext cx="977799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PC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SI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B3A2237-AFB1-41EE-9AFC-C30DB7B50E6A}"/>
                  </a:ext>
                </a:extLst>
              </p:cNvPr>
              <p:cNvSpPr txBox="1"/>
              <p:nvPr/>
            </p:nvSpPr>
            <p:spPr>
              <a:xfrm>
                <a:off x="9139721" y="3318320"/>
                <a:ext cx="781879" cy="510778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PT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SI</a:t>
                </a:r>
                <a:endParaRPr lang="fr-FR" sz="2400" b="1" dirty="0"/>
              </a:p>
            </p:txBody>
          </p:sp>
        </p:grpSp>
        <p:sp>
          <p:nvSpPr>
            <p:cNvPr id="23" name="Flèche : bas 22">
              <a:extLst>
                <a:ext uri="{FF2B5EF4-FFF2-40B4-BE49-F238E27FC236}">
                  <a16:creationId xmlns:a16="http://schemas.microsoft.com/office/drawing/2014/main" id="{FC52DA96-9BB9-4F26-8EF3-C995470F9B92}"/>
                </a:ext>
              </a:extLst>
            </p:cNvPr>
            <p:cNvSpPr/>
            <p:nvPr/>
          </p:nvSpPr>
          <p:spPr>
            <a:xfrm rot="10800000">
              <a:off x="1367820" y="4208248"/>
              <a:ext cx="278296" cy="37268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Flèche : bas 24">
              <a:extLst>
                <a:ext uri="{FF2B5EF4-FFF2-40B4-BE49-F238E27FC236}">
                  <a16:creationId xmlns:a16="http://schemas.microsoft.com/office/drawing/2014/main" id="{317C11ED-8396-4A70-9054-901CDA7674A2}"/>
                </a:ext>
              </a:extLst>
            </p:cNvPr>
            <p:cNvSpPr/>
            <p:nvPr/>
          </p:nvSpPr>
          <p:spPr>
            <a:xfrm rot="15175290">
              <a:off x="2528309" y="3770636"/>
              <a:ext cx="193322" cy="13904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lèche : bas 26">
              <a:extLst>
                <a:ext uri="{FF2B5EF4-FFF2-40B4-BE49-F238E27FC236}">
                  <a16:creationId xmlns:a16="http://schemas.microsoft.com/office/drawing/2014/main" id="{29505F1D-ADB4-4E39-8B27-95DCD73F433A}"/>
                </a:ext>
              </a:extLst>
            </p:cNvPr>
            <p:cNvSpPr/>
            <p:nvPr/>
          </p:nvSpPr>
          <p:spPr>
            <a:xfrm rot="10800000">
              <a:off x="2607991" y="4202702"/>
              <a:ext cx="278296" cy="37268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id="{038C8416-CD32-41FF-B4B8-3AF814E5A174}"/>
                </a:ext>
              </a:extLst>
            </p:cNvPr>
            <p:cNvSpPr/>
            <p:nvPr/>
          </p:nvSpPr>
          <p:spPr>
            <a:xfrm rot="6617022" flipH="1">
              <a:off x="2165566" y="3948559"/>
              <a:ext cx="183998" cy="90190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 : bas 30">
              <a:extLst>
                <a:ext uri="{FF2B5EF4-FFF2-40B4-BE49-F238E27FC236}">
                  <a16:creationId xmlns:a16="http://schemas.microsoft.com/office/drawing/2014/main" id="{2EC08BEA-2CDB-4CF9-87B6-6E4E192E1990}"/>
                </a:ext>
              </a:extLst>
            </p:cNvPr>
            <p:cNvSpPr/>
            <p:nvPr/>
          </p:nvSpPr>
          <p:spPr>
            <a:xfrm rot="10800000">
              <a:off x="5543535" y="4193780"/>
              <a:ext cx="278296" cy="37268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èche : bas 32">
              <a:extLst>
                <a:ext uri="{FF2B5EF4-FFF2-40B4-BE49-F238E27FC236}">
                  <a16:creationId xmlns:a16="http://schemas.microsoft.com/office/drawing/2014/main" id="{390FBB5E-F8E2-4712-8442-F6FC19203BC0}"/>
                </a:ext>
              </a:extLst>
            </p:cNvPr>
            <p:cNvSpPr/>
            <p:nvPr/>
          </p:nvSpPr>
          <p:spPr>
            <a:xfrm rot="10800000">
              <a:off x="4423064" y="4226831"/>
              <a:ext cx="278296" cy="37268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lèche : bas 34">
              <a:extLst>
                <a:ext uri="{FF2B5EF4-FFF2-40B4-BE49-F238E27FC236}">
                  <a16:creationId xmlns:a16="http://schemas.microsoft.com/office/drawing/2014/main" id="{FDF64432-A8FB-495B-AB72-CF34D7DA6B4F}"/>
                </a:ext>
              </a:extLst>
            </p:cNvPr>
            <p:cNvSpPr/>
            <p:nvPr/>
          </p:nvSpPr>
          <p:spPr>
            <a:xfrm rot="6309644">
              <a:off x="4648964" y="3741480"/>
              <a:ext cx="193322" cy="13904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 : bas 36">
              <a:extLst>
                <a:ext uri="{FF2B5EF4-FFF2-40B4-BE49-F238E27FC236}">
                  <a16:creationId xmlns:a16="http://schemas.microsoft.com/office/drawing/2014/main" id="{07DBC27C-4050-4519-9A15-B9238171535A}"/>
                </a:ext>
              </a:extLst>
            </p:cNvPr>
            <p:cNvSpPr/>
            <p:nvPr/>
          </p:nvSpPr>
          <p:spPr>
            <a:xfrm rot="7369595">
              <a:off x="3815840" y="4098389"/>
              <a:ext cx="204485" cy="607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34241306-E54E-4701-95AE-B2138DE53B86}"/>
              </a:ext>
            </a:extLst>
          </p:cNvPr>
          <p:cNvSpPr txBox="1"/>
          <p:nvPr/>
        </p:nvSpPr>
        <p:spPr>
          <a:xfrm>
            <a:off x="3021856" y="5752946"/>
            <a:ext cx="3939027" cy="542032"/>
          </a:xfrm>
          <a:prstGeom prst="roundRect">
            <a:avLst>
              <a:gd name="adj" fmla="val 259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Bac avec spécialité NSI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BCE5C-5430-48B3-A186-A641F524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687967"/>
            <a:ext cx="7844823" cy="1411943"/>
          </a:xfrm>
        </p:spPr>
        <p:txBody>
          <a:bodyPr/>
          <a:lstStyle/>
          <a:p>
            <a:r>
              <a:rPr lang="fr-FR" dirty="0"/>
              <a:t>L’organisation du cours de NSI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5A2EEA-A7C4-41AE-98FC-E38A9C490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258936"/>
            <a:ext cx="7472247" cy="2031604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/>
              <a:t>En général :</a:t>
            </a:r>
          </a:p>
          <a:p>
            <a:pPr lvl="1"/>
            <a:r>
              <a:rPr lang="fr-FR" sz="2000" dirty="0"/>
              <a:t>Cours 2H/semaine</a:t>
            </a:r>
          </a:p>
          <a:p>
            <a:pPr lvl="1"/>
            <a:r>
              <a:rPr lang="fr-FR" sz="2000" dirty="0"/>
              <a:t>TD 2H/semaine</a:t>
            </a:r>
          </a:p>
          <a:p>
            <a:pPr lvl="1"/>
            <a:r>
              <a:rPr lang="fr-FR" sz="2000" dirty="0"/>
              <a:t>TP 2H/semaine</a:t>
            </a:r>
          </a:p>
          <a:p>
            <a:pPr lvl="1"/>
            <a:r>
              <a:rPr lang="fr-FR" sz="2000" dirty="0"/>
              <a:t>A partir de mars 2021 Projet (45H) + cours (10H)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3BB0F34-909F-473F-994E-973B17107920}"/>
              </a:ext>
            </a:extLst>
          </p:cNvPr>
          <p:cNvSpPr txBox="1">
            <a:spLocks/>
          </p:cNvSpPr>
          <p:nvPr/>
        </p:nvSpPr>
        <p:spPr>
          <a:xfrm>
            <a:off x="899169" y="4718694"/>
            <a:ext cx="9192729" cy="2690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Les évaluations </a:t>
            </a:r>
          </a:p>
          <a:p>
            <a:pPr lvl="1"/>
            <a:r>
              <a:rPr lang="fr-FR" sz="1800" dirty="0"/>
              <a:t>Evaluation Formatives en TD et TP 				</a:t>
            </a:r>
            <a:r>
              <a:rPr lang="fr-FR" sz="1800" b="1" dirty="0">
                <a:solidFill>
                  <a:srgbClr val="FF0000"/>
                </a:solidFill>
              </a:rPr>
              <a:t>Note bonus Coef 0,5</a:t>
            </a:r>
          </a:p>
          <a:p>
            <a:pPr lvl="1"/>
            <a:r>
              <a:rPr lang="fr-FR" sz="1800" dirty="0"/>
              <a:t>Evaluation Sommative toutes les 6 semaines 					</a:t>
            </a:r>
            <a:r>
              <a:rPr lang="fr-FR" sz="1800" b="1" dirty="0">
                <a:solidFill>
                  <a:srgbClr val="FF0000"/>
                </a:solidFill>
              </a:rPr>
              <a:t>Coef 2</a:t>
            </a:r>
          </a:p>
          <a:p>
            <a:pPr lvl="1"/>
            <a:r>
              <a:rPr lang="fr-FR" sz="1800" dirty="0"/>
              <a:t>Devoir Maison 6 par an (en groupe de 2 max)     	</a:t>
            </a:r>
            <a:r>
              <a:rPr lang="fr-FR" sz="1800" b="1" dirty="0">
                <a:solidFill>
                  <a:srgbClr val="FF0000"/>
                </a:solidFill>
              </a:rPr>
              <a:t>Note bonus Coef 0,5</a:t>
            </a:r>
          </a:p>
          <a:p>
            <a:pPr lvl="1"/>
            <a:r>
              <a:rPr lang="fr-FR" sz="1800" dirty="0"/>
              <a:t>Le permis à points (savoir-être) 								</a:t>
            </a:r>
            <a:r>
              <a:rPr lang="fr-FR" sz="1800" b="1" dirty="0">
                <a:solidFill>
                  <a:srgbClr val="FF0000"/>
                </a:solidFill>
              </a:rPr>
              <a:t>Bonus</a:t>
            </a:r>
          </a:p>
        </p:txBody>
      </p:sp>
      <p:pic>
        <p:nvPicPr>
          <p:cNvPr id="4098" name="Picture 2" descr="Confinement : France 4 propose des cours aux élèves dès aujourd'hui">
            <a:extLst>
              <a:ext uri="{FF2B5EF4-FFF2-40B4-BE49-F238E27FC236}">
                <a16:creationId xmlns:a16="http://schemas.microsoft.com/office/drawing/2014/main" id="{2DBB1F5A-77D1-47B7-87B0-226C19AA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4" y="1512730"/>
            <a:ext cx="3268962" cy="21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1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BCE5C-5430-48B3-A186-A641F524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687967"/>
            <a:ext cx="7844823" cy="1411943"/>
          </a:xfrm>
        </p:spPr>
        <p:txBody>
          <a:bodyPr/>
          <a:lstStyle/>
          <a:p>
            <a:r>
              <a:rPr lang="fr-FR" dirty="0"/>
              <a:t>Les outils pour la NSI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5A2EEA-A7C4-41AE-98FC-E38A9C490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1628964"/>
            <a:ext cx="7472247" cy="2031604"/>
          </a:xfrm>
        </p:spPr>
        <p:txBody>
          <a:bodyPr>
            <a:normAutofit/>
          </a:bodyPr>
          <a:lstStyle/>
          <a:p>
            <a:r>
              <a:rPr lang="fr-FR" sz="2400" b="1" dirty="0"/>
              <a:t>Matériel :</a:t>
            </a:r>
          </a:p>
          <a:p>
            <a:pPr lvl="1"/>
            <a:r>
              <a:rPr lang="fr-FR" sz="2000" b="1" dirty="0"/>
              <a:t>Classeur</a:t>
            </a:r>
            <a:r>
              <a:rPr lang="fr-FR" sz="2000" dirty="0"/>
              <a:t> ou trieur</a:t>
            </a:r>
          </a:p>
          <a:p>
            <a:pPr lvl="1"/>
            <a:r>
              <a:rPr lang="fr-FR" sz="2000" dirty="0"/>
              <a:t>Clé USB nominative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3BB0F34-909F-473F-994E-973B17107920}"/>
              </a:ext>
            </a:extLst>
          </p:cNvPr>
          <p:cNvSpPr txBox="1">
            <a:spLocks/>
          </p:cNvSpPr>
          <p:nvPr/>
        </p:nvSpPr>
        <p:spPr>
          <a:xfrm>
            <a:off x="887896" y="4081671"/>
            <a:ext cx="9192729" cy="26901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Les achats potentiels </a:t>
            </a:r>
          </a:p>
          <a:p>
            <a:pPr lvl="1"/>
            <a:r>
              <a:rPr lang="fr-FR" sz="1800" b="1" dirty="0">
                <a:solidFill>
                  <a:srgbClr val="FF0000"/>
                </a:solidFill>
              </a:rPr>
              <a:t>Un robot de type 4Tronix </a:t>
            </a:r>
          </a:p>
          <a:p>
            <a:pPr lvl="1"/>
            <a:r>
              <a:rPr lang="fr-FR" sz="1800" b="1" dirty="0">
                <a:solidFill>
                  <a:srgbClr val="FF0000"/>
                </a:solidFill>
              </a:rPr>
              <a:t>Une carte </a:t>
            </a:r>
            <a:r>
              <a:rPr lang="fr-FR" sz="1800" b="1" dirty="0" err="1">
                <a:solidFill>
                  <a:srgbClr val="FF0000"/>
                </a:solidFill>
              </a:rPr>
              <a:t>Rasberry</a:t>
            </a:r>
            <a:r>
              <a:rPr lang="fr-FR" sz="1800" b="1" dirty="0">
                <a:solidFill>
                  <a:srgbClr val="FF0000"/>
                </a:solidFill>
              </a:rPr>
              <a:t> PI 4(B)+ carte micro SD + Alim +ventilateur + boitier + Dissipateur</a:t>
            </a:r>
          </a:p>
          <a:p>
            <a:pPr lvl="1"/>
            <a:r>
              <a:rPr lang="fr-FR" sz="1800" b="1" dirty="0">
                <a:solidFill>
                  <a:srgbClr val="FF0000"/>
                </a:solidFill>
              </a:rPr>
              <a:t>Un disque dur amovible 1To</a:t>
            </a:r>
          </a:p>
          <a:p>
            <a:pPr lvl="1"/>
            <a:endParaRPr lang="fr-FR" sz="1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onfinement : France 4 propose des cours aux élèves dès aujourd'hui">
            <a:extLst>
              <a:ext uri="{FF2B5EF4-FFF2-40B4-BE49-F238E27FC236}">
                <a16:creationId xmlns:a16="http://schemas.microsoft.com/office/drawing/2014/main" id="{2DBB1F5A-77D1-47B7-87B0-226C19AA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81" y="2013464"/>
            <a:ext cx="3268962" cy="21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F0D5419-E03E-4999-8DAE-9BAD04A23D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070311" y="6119678"/>
            <a:ext cx="5399998" cy="13428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3">
            <a:extLst>
              <a:ext uri="{FF2B5EF4-FFF2-40B4-BE49-F238E27FC236}">
                <a16:creationId xmlns:a16="http://schemas.microsoft.com/office/drawing/2014/main" id="{779FB9F8-2BC6-4DE3-90F1-C298EADC4CB5}"/>
              </a:ext>
            </a:extLst>
          </p:cNvPr>
          <p:cNvSpPr txBox="1"/>
          <p:nvPr/>
        </p:nvSpPr>
        <p:spPr>
          <a:xfrm>
            <a:off x="811685" y="1394828"/>
            <a:ext cx="8710383" cy="44475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Préparer le futur élève ingénieur aux grands défis du 21 siècle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FA435998-D015-4E62-9AB6-225770E5CB0E}"/>
              </a:ext>
            </a:extLst>
          </p:cNvPr>
          <p:cNvSpPr txBox="1"/>
          <p:nvPr/>
        </p:nvSpPr>
        <p:spPr>
          <a:xfrm>
            <a:off x="2733566" y="1961424"/>
            <a:ext cx="4085996" cy="22145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L'enjeu est de permettre l'accès à l'énergie, à l'eau, à l'alimentation, à la santé, </a:t>
            </a:r>
            <a:r>
              <a:rPr lang="fr-FR" sz="18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à l'information </a:t>
            </a:r>
            <a:r>
              <a:rPr lang="fr-FR" sz="18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et à la formation pour les 9 milliards d'hommes et de femmes qui peupleront notre planète en 2050 et dont les deux tiers vivront dans les villes.</a:t>
            </a: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F83C1D6D-EBF2-4B5F-BD8E-FED328FEF53F}"/>
              </a:ext>
            </a:extLst>
          </p:cNvPr>
          <p:cNvSpPr txBox="1"/>
          <p:nvPr/>
        </p:nvSpPr>
        <p:spPr>
          <a:xfrm>
            <a:off x="447178" y="4227625"/>
            <a:ext cx="3518510" cy="385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6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ea typeface="Arial" pitchFamily="34"/>
                <a:cs typeface="Arial" pitchFamily="34"/>
              </a:rPr>
              <a:t>4</a:t>
            </a:r>
            <a:r>
              <a:rPr lang="fr-FR" sz="2000" b="1" i="0" u="none" strike="noStrike" kern="1200" cap="none" spc="0" dirty="0">
                <a:solidFill>
                  <a:srgbClr val="00006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ea typeface="Arial" pitchFamily="34"/>
                <a:cs typeface="Arial" pitchFamily="34"/>
              </a:rPr>
              <a:t> Axes</a:t>
            </a:r>
            <a:r>
              <a:rPr lang="fr-FR" sz="2000" b="1" i="0" u="none" strike="noStrike" kern="1200" cap="none" spc="0" baseline="0" dirty="0">
                <a:solidFill>
                  <a:srgbClr val="00006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ea typeface="Arial" pitchFamily="34"/>
                <a:cs typeface="Arial" pitchFamily="34"/>
              </a:rPr>
              <a:t> majeurs.</a:t>
            </a: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78EF6576-9DA1-4B6A-B689-5EE09F5DE6FB}"/>
              </a:ext>
            </a:extLst>
          </p:cNvPr>
          <p:cNvSpPr txBox="1"/>
          <p:nvPr/>
        </p:nvSpPr>
        <p:spPr>
          <a:xfrm>
            <a:off x="2810227" y="4252628"/>
            <a:ext cx="6609423" cy="38582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Les données du quotidien : </a:t>
            </a:r>
            <a:r>
              <a:rPr lang="fr-FR" sz="20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Texte, image, son, vidéo…</a:t>
            </a:r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DA4BE07E-0079-4938-916B-89D790CDC2BE}"/>
              </a:ext>
            </a:extLst>
          </p:cNvPr>
          <p:cNvSpPr txBox="1"/>
          <p:nvPr/>
        </p:nvSpPr>
        <p:spPr>
          <a:xfrm>
            <a:off x="2206433" y="4590880"/>
            <a:ext cx="8455654" cy="385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Les algorithmes </a:t>
            </a:r>
            <a:r>
              <a:rPr lang="fr-FR" sz="2000" b="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qu</a:t>
            </a:r>
            <a:r>
              <a:rPr lang="fr-FR" sz="2000" dirty="0">
                <a:solidFill>
                  <a:srgbClr val="000066"/>
                </a:solidFill>
                <a:latin typeface="Arial" pitchFamily="34"/>
                <a:ea typeface="Arial" pitchFamily="34"/>
                <a:cs typeface="Arial" pitchFamily="34"/>
              </a:rPr>
              <a:t>i permettent le traitement des données</a:t>
            </a:r>
            <a:endParaRPr lang="fr-FR" sz="2000" b="0" i="0" u="none" strike="noStrike" kern="1200" cap="none" spc="0" baseline="0" dirty="0">
              <a:solidFill>
                <a:srgbClr val="000066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340BC6DD-13A1-4A29-94C8-0340536B831F}"/>
              </a:ext>
            </a:extLst>
          </p:cNvPr>
          <p:cNvSpPr txBox="1"/>
          <p:nvPr/>
        </p:nvSpPr>
        <p:spPr>
          <a:xfrm>
            <a:off x="1529095" y="660818"/>
            <a:ext cx="5712254" cy="6807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Objectifs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de la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spé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NSI</a:t>
            </a:r>
          </a:p>
        </p:txBody>
      </p:sp>
      <p:pic>
        <p:nvPicPr>
          <p:cNvPr id="15" name="">
            <a:extLst>
              <a:ext uri="{FF2B5EF4-FFF2-40B4-BE49-F238E27FC236}">
                <a16:creationId xmlns:a16="http://schemas.microsoft.com/office/drawing/2014/main" id="{38E4ACD2-F108-4E2A-BC28-DB6AE3BC09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4607" r="3733"/>
          <a:stretch>
            <a:fillRect/>
          </a:stretch>
        </p:blipFill>
        <p:spPr>
          <a:xfrm>
            <a:off x="6930621" y="1892716"/>
            <a:ext cx="3149998" cy="2169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 21">
            <a:extLst>
              <a:ext uri="{FF2B5EF4-FFF2-40B4-BE49-F238E27FC236}">
                <a16:creationId xmlns:a16="http://schemas.microsoft.com/office/drawing/2014/main" id="{B35D4062-1627-43DC-B7E2-707FF3C1D13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8197" y="2207699"/>
            <a:ext cx="2341796" cy="14915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ZoneTexte 11">
            <a:extLst>
              <a:ext uri="{FF2B5EF4-FFF2-40B4-BE49-F238E27FC236}">
                <a16:creationId xmlns:a16="http://schemas.microsoft.com/office/drawing/2014/main" id="{4563EE93-565B-420D-9559-271F1DB6F8EA}"/>
              </a:ext>
            </a:extLst>
          </p:cNvPr>
          <p:cNvSpPr txBox="1"/>
          <p:nvPr/>
        </p:nvSpPr>
        <p:spPr>
          <a:xfrm>
            <a:off x="1806498" y="5013137"/>
            <a:ext cx="8070107" cy="385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Les langages de programmation </a:t>
            </a:r>
            <a:r>
              <a:rPr lang="fr-FR" sz="200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comme python, java, html, PHP…</a:t>
            </a:r>
          </a:p>
        </p:txBody>
      </p:sp>
      <p:sp>
        <p:nvSpPr>
          <p:cNvPr id="18" name="ZoneTexte 11">
            <a:extLst>
              <a:ext uri="{FF2B5EF4-FFF2-40B4-BE49-F238E27FC236}">
                <a16:creationId xmlns:a16="http://schemas.microsoft.com/office/drawing/2014/main" id="{8E4ECAB5-D3D5-4E62-A65E-086856A384A7}"/>
              </a:ext>
            </a:extLst>
          </p:cNvPr>
          <p:cNvSpPr txBox="1"/>
          <p:nvPr/>
        </p:nvSpPr>
        <p:spPr>
          <a:xfrm>
            <a:off x="1420951" y="5416040"/>
            <a:ext cx="8455654" cy="6807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Les machines, les réseaux et objets connectés </a:t>
            </a:r>
            <a:r>
              <a:rPr lang="fr-FR" sz="2000" i="0" u="none" strike="noStrike" kern="1200" cap="none" spc="0" baseline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qui rendent le traitement</a:t>
            </a:r>
            <a:r>
              <a:rPr lang="fr-FR" sz="2000" i="0" u="none" strike="noStrike" kern="1200" cap="none" spc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 d</a:t>
            </a:r>
            <a:r>
              <a:rPr lang="fr-FR" sz="2000" dirty="0">
                <a:solidFill>
                  <a:srgbClr val="000066"/>
                </a:solidFill>
                <a:latin typeface="Arial" pitchFamily="34"/>
                <a:ea typeface="Arial" pitchFamily="34"/>
                <a:cs typeface="Arial" pitchFamily="34"/>
              </a:rPr>
              <a:t>e</a:t>
            </a:r>
            <a:r>
              <a:rPr lang="fr-FR" sz="2000" i="0" u="none" strike="noStrike" kern="1200" cap="none" spc="0" dirty="0">
                <a:solidFill>
                  <a:srgbClr val="000066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 l’information possible</a:t>
            </a:r>
            <a:endParaRPr lang="fr-FR" sz="2000" i="0" u="none" strike="noStrike" kern="1200" cap="none" spc="0" baseline="0" dirty="0">
              <a:solidFill>
                <a:srgbClr val="000066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11" grpId="0" build="p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aitement De Données">
            <a:extLst>
              <a:ext uri="{FF2B5EF4-FFF2-40B4-BE49-F238E27FC236}">
                <a16:creationId xmlns:a16="http://schemas.microsoft.com/office/drawing/2014/main" id="{A22B03C4-0768-435C-B62B-08548E62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48" y="4751386"/>
            <a:ext cx="2886076" cy="12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chitecture matérielle Qu'est ce qu'un ordinateur ? - ppt video online  télécharger">
            <a:extLst>
              <a:ext uri="{FF2B5EF4-FFF2-40B4-BE49-F238E27FC236}">
                <a16:creationId xmlns:a16="http://schemas.microsoft.com/office/drawing/2014/main" id="{CA7CAD6E-30D3-46A4-8C61-04BBDDB5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6" y="5953424"/>
            <a:ext cx="24669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8ED4CC-DE80-4916-92FD-DB91AAD1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49" y="687968"/>
            <a:ext cx="7612867" cy="873204"/>
          </a:xfrm>
        </p:spPr>
        <p:txBody>
          <a:bodyPr/>
          <a:lstStyle/>
          <a:p>
            <a:r>
              <a:rPr lang="fr-FR" dirty="0"/>
              <a:t>L’organisation de la spécialité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52F1F8-30E2-4677-A3AC-370E2C37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073" y="1491822"/>
            <a:ext cx="7303118" cy="465718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25% du temps consacré à des projets</a:t>
            </a:r>
          </a:p>
          <a:p>
            <a:r>
              <a:rPr lang="fr-FR" dirty="0"/>
              <a:t>Les projets en groupe de 2 à 4 élèves</a:t>
            </a:r>
          </a:p>
          <a:p>
            <a:r>
              <a:rPr lang="fr-FR" dirty="0"/>
              <a:t>Ils permettent de développer des apprentissages et des compétences d’analyse, d’autonomie et de travail en équipe</a:t>
            </a:r>
          </a:p>
          <a:p>
            <a:r>
              <a:rPr lang="fr-FR" dirty="0"/>
              <a:t>Programme organisé autour de 8 domaines</a:t>
            </a:r>
          </a:p>
          <a:p>
            <a:pPr lvl="1"/>
            <a:r>
              <a:rPr lang="fr-FR" dirty="0"/>
              <a:t>L’histoire des sciences du numérique</a:t>
            </a:r>
          </a:p>
          <a:p>
            <a:pPr lvl="1"/>
            <a:r>
              <a:rPr lang="fr-FR" dirty="0"/>
              <a:t>La représentation des données</a:t>
            </a:r>
          </a:p>
          <a:p>
            <a:pPr lvl="1"/>
            <a:r>
              <a:rPr lang="fr-FR" dirty="0"/>
              <a:t>Le traitement des données</a:t>
            </a:r>
          </a:p>
          <a:p>
            <a:pPr lvl="1"/>
            <a:r>
              <a:rPr lang="fr-FR" dirty="0"/>
              <a:t>Les interactions homme machine sur le web</a:t>
            </a:r>
          </a:p>
          <a:p>
            <a:pPr lvl="1"/>
            <a:r>
              <a:rPr lang="fr-FR" dirty="0"/>
              <a:t>Les architectures matérielles </a:t>
            </a:r>
          </a:p>
          <a:p>
            <a:pPr lvl="1"/>
            <a:r>
              <a:rPr lang="fr-FR" dirty="0"/>
              <a:t>Les systèmes d’exploitation</a:t>
            </a:r>
          </a:p>
          <a:p>
            <a:pPr lvl="1"/>
            <a:r>
              <a:rPr lang="fr-FR" dirty="0"/>
              <a:t>Les langages et la programmation</a:t>
            </a:r>
          </a:p>
          <a:p>
            <a:pPr lvl="1"/>
            <a:r>
              <a:rPr lang="fr-FR" dirty="0"/>
              <a:t>L’algorithmique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1026" name="Picture 2" descr="Qu'est-ce qu'un système d'exploitation ?">
            <a:extLst>
              <a:ext uri="{FF2B5EF4-FFF2-40B4-BE49-F238E27FC236}">
                <a16:creationId xmlns:a16="http://schemas.microsoft.com/office/drawing/2014/main" id="{FB247626-5234-4554-A6A8-D60CC9C4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55" y="5978525"/>
            <a:ext cx="2295957" cy="15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0 de meilleurs langages de programmation au mois de Juin">
            <a:extLst>
              <a:ext uri="{FF2B5EF4-FFF2-40B4-BE49-F238E27FC236}">
                <a16:creationId xmlns:a16="http://schemas.microsoft.com/office/drawing/2014/main" id="{0CC2F336-3050-4E27-AED4-2DD1AA36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39" y="5978525"/>
            <a:ext cx="29146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ment évaluer l'éthique d'un algorithme? | Slate.fr">
            <a:extLst>
              <a:ext uri="{FF2B5EF4-FFF2-40B4-BE49-F238E27FC236}">
                <a16:creationId xmlns:a16="http://schemas.microsoft.com/office/drawing/2014/main" id="{9A482E78-9A9C-4A07-80CE-9E86A40DF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6"/>
          <a:stretch/>
        </p:blipFill>
        <p:spPr bwMode="auto">
          <a:xfrm>
            <a:off x="5040312" y="5978525"/>
            <a:ext cx="206399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istoire Informatique">
            <a:extLst>
              <a:ext uri="{FF2B5EF4-FFF2-40B4-BE49-F238E27FC236}">
                <a16:creationId xmlns:a16="http://schemas.microsoft.com/office/drawing/2014/main" id="{BA38BFAF-B3EB-41C5-BCDC-2D094672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85" y="3036886"/>
            <a:ext cx="285524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2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1A672-7C8C-4AF4-9B68-4F585EF9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50" y="687968"/>
            <a:ext cx="7264130" cy="739388"/>
          </a:xfrm>
        </p:spPr>
        <p:txBody>
          <a:bodyPr/>
          <a:lstStyle/>
          <a:p>
            <a:r>
              <a:rPr lang="fr-FR" dirty="0"/>
              <a:t>Les métiers du futur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C55F2-5510-4D1F-84C4-ED7F494D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739" y="1590262"/>
            <a:ext cx="8693426" cy="5698434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Certains métiers n’existent pas encore</a:t>
            </a:r>
          </a:p>
          <a:p>
            <a:r>
              <a:rPr lang="fr-FR" sz="2600" dirty="0"/>
              <a:t>Data </a:t>
            </a:r>
            <a:r>
              <a:rPr lang="fr-FR" sz="2600" dirty="0" err="1"/>
              <a:t>officer</a:t>
            </a:r>
            <a:r>
              <a:rPr lang="fr-FR" sz="2600" dirty="0"/>
              <a:t>, data </a:t>
            </a:r>
            <a:r>
              <a:rPr lang="fr-FR" sz="2600" dirty="0" err="1"/>
              <a:t>scientist</a:t>
            </a:r>
            <a:endParaRPr lang="fr-FR" sz="2600" dirty="0"/>
          </a:p>
          <a:p>
            <a:r>
              <a:rPr lang="fr-FR" sz="2600" dirty="0"/>
              <a:t>Expert sécurité, ingénieur sécurité</a:t>
            </a:r>
          </a:p>
          <a:p>
            <a:r>
              <a:rPr lang="fr-FR" sz="2600" dirty="0"/>
              <a:t>Objets connectés, intégrateur Cloud</a:t>
            </a:r>
          </a:p>
          <a:p>
            <a:r>
              <a:rPr lang="fr-FR" sz="2600" dirty="0"/>
              <a:t>Applications mobiles</a:t>
            </a:r>
          </a:p>
          <a:p>
            <a:r>
              <a:rPr lang="fr-FR" sz="2600" dirty="0"/>
              <a:t>1 000 000 de nouveaux Emplois en Europe dans les 10 prochaines années</a:t>
            </a:r>
          </a:p>
          <a:p>
            <a:pPr lvl="1"/>
            <a:r>
              <a:rPr lang="fr-FR" sz="2300" dirty="0"/>
              <a:t>80% de cadres</a:t>
            </a:r>
          </a:p>
          <a:p>
            <a:pPr lvl="1"/>
            <a:r>
              <a:rPr lang="fr-FR" sz="2300" dirty="0"/>
              <a:t>Rémunérations attractives</a:t>
            </a:r>
          </a:p>
          <a:p>
            <a:pPr lvl="1"/>
            <a:r>
              <a:rPr lang="fr-FR" sz="2300" dirty="0"/>
              <a:t>Emplois pour les jeunes</a:t>
            </a:r>
          </a:p>
          <a:p>
            <a:pPr marL="0" indent="0">
              <a:buNone/>
            </a:pPr>
            <a:r>
              <a:rPr lang="fr-FR" sz="3600" dirty="0"/>
              <a:t>S 		M 		A 		C 		S</a:t>
            </a:r>
          </a:p>
          <a:p>
            <a:pPr marL="0" indent="0">
              <a:buNone/>
            </a:pPr>
            <a:r>
              <a:rPr lang="fr-FR" sz="2400" dirty="0"/>
              <a:t>Social Mobile </a:t>
            </a:r>
            <a:r>
              <a:rPr lang="fr-FR" sz="2400" dirty="0" err="1"/>
              <a:t>Analitics</a:t>
            </a:r>
            <a:r>
              <a:rPr lang="fr-FR" sz="2400" dirty="0"/>
              <a:t> Cloud Security</a:t>
            </a:r>
          </a:p>
        </p:txBody>
      </p:sp>
      <p:pic>
        <p:nvPicPr>
          <p:cNvPr id="3074" name="Picture 2" descr="The Life of a Data Scientist [Infographic]">
            <a:extLst>
              <a:ext uri="{FF2B5EF4-FFF2-40B4-BE49-F238E27FC236}">
                <a16:creationId xmlns:a16="http://schemas.microsoft.com/office/drawing/2014/main" id="{6372111D-F91E-45D5-9C0C-502A0775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40" y="1264368"/>
            <a:ext cx="1635055" cy="25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'intégrateur, nouvel opérateur de services IT, Télécom &amp; Cloud des  entreprises - ChannelNews">
            <a:extLst>
              <a:ext uri="{FF2B5EF4-FFF2-40B4-BE49-F238E27FC236}">
                <a16:creationId xmlns:a16="http://schemas.microsoft.com/office/drawing/2014/main" id="{59CB1B0F-59CF-4399-B0FA-6446ADF1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4" y="4607338"/>
            <a:ext cx="33909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8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CD592B-8F6D-4218-95DC-A97D5D1F82D2}"/>
              </a:ext>
            </a:extLst>
          </p:cNvPr>
          <p:cNvSpPr txBox="1"/>
          <p:nvPr/>
        </p:nvSpPr>
        <p:spPr>
          <a:xfrm>
            <a:off x="1542638" y="627113"/>
            <a:ext cx="4294589" cy="6217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/>
                <a:ea typeface="Andale Sans UI" pitchFamily="2"/>
                <a:cs typeface="Tahoma" pitchFamily="2"/>
              </a:rPr>
              <a:t>Projets de</a:t>
            </a:r>
            <a:r>
              <a:rPr lang="fr-FR" sz="36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Spé N</a:t>
            </a:r>
            <a:r>
              <a:rPr lang="de-DE" sz="36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SI</a:t>
            </a: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A3A216B2-7252-4779-9173-3B9E3F727237}"/>
              </a:ext>
            </a:extLst>
          </p:cNvPr>
          <p:cNvSpPr txBox="1"/>
          <p:nvPr/>
        </p:nvSpPr>
        <p:spPr>
          <a:xfrm>
            <a:off x="661367" y="1573252"/>
            <a:ext cx="415459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 Des jeux de </a:t>
            </a: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reflexions</a:t>
            </a:r>
            <a:r>
              <a:rPr lang="fr-FR" dirty="0"/>
              <a:t> 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2050" name="Picture 2" descr="Mastermind — Wikipédia">
            <a:extLst>
              <a:ext uri="{FF2B5EF4-FFF2-40B4-BE49-F238E27FC236}">
                <a16:creationId xmlns:a16="http://schemas.microsoft.com/office/drawing/2014/main" id="{65AD1AEE-35FC-4248-BF10-7B0F36E2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5" y="1425259"/>
            <a:ext cx="1628775" cy="13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D923935-5343-4D9B-B569-EA5C5FEA836F}"/>
              </a:ext>
            </a:extLst>
          </p:cNvPr>
          <p:cNvSpPr txBox="1"/>
          <p:nvPr/>
        </p:nvSpPr>
        <p:spPr>
          <a:xfrm>
            <a:off x="5040275" y="2292034"/>
            <a:ext cx="504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Des jeux d'arcades (avec interface graphique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fr-FR" dirty="0"/>
              <a:t> </a:t>
            </a:r>
          </a:p>
        </p:txBody>
      </p:sp>
      <p:pic>
        <p:nvPicPr>
          <p:cNvPr id="2052" name="Picture 4" descr="Jeux de casse briques gratuit">
            <a:extLst>
              <a:ext uri="{FF2B5EF4-FFF2-40B4-BE49-F238E27FC236}">
                <a16:creationId xmlns:a16="http://schemas.microsoft.com/office/drawing/2014/main" id="{7ED25E34-B699-4F21-823F-178E0D53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10" y="39164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1A5AF19-47FF-40BB-B43F-80C1C23E7DC2}"/>
              </a:ext>
            </a:extLst>
          </p:cNvPr>
          <p:cNvSpPr txBox="1"/>
          <p:nvPr/>
        </p:nvSpPr>
        <p:spPr>
          <a:xfrm>
            <a:off x="661367" y="2410008"/>
            <a:ext cx="504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Des simulateurs</a:t>
            </a:r>
            <a:r>
              <a:rPr lang="fr-FR" dirty="0"/>
              <a:t> </a:t>
            </a:r>
          </a:p>
        </p:txBody>
      </p:sp>
      <p:pic>
        <p:nvPicPr>
          <p:cNvPr id="2054" name="Picture 6" descr="Rubik's Cube 3D Puzzle pour Android - Téléchargez l'APK">
            <a:extLst>
              <a:ext uri="{FF2B5EF4-FFF2-40B4-BE49-F238E27FC236}">
                <a16:creationId xmlns:a16="http://schemas.microsoft.com/office/drawing/2014/main" id="{3D781E5F-F11E-4B87-A452-1C293B1A7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0" b="26208"/>
          <a:stretch/>
        </p:blipFill>
        <p:spPr bwMode="auto">
          <a:xfrm>
            <a:off x="507735" y="2986074"/>
            <a:ext cx="2857500" cy="8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23B30C3-2A08-4F33-A8BF-071FD6A510CE}"/>
              </a:ext>
            </a:extLst>
          </p:cNvPr>
          <p:cNvSpPr txBox="1"/>
          <p:nvPr/>
        </p:nvSpPr>
        <p:spPr>
          <a:xfrm>
            <a:off x="1532697" y="4974378"/>
            <a:ext cx="504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le cryptage de données et la représentation de l'information</a:t>
            </a:r>
            <a:r>
              <a:rPr lang="fr-FR" dirty="0"/>
              <a:t>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31D5A40-B6B6-40EF-9120-A7248110F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28" t="23094" r="27827" b="57842"/>
          <a:stretch/>
        </p:blipFill>
        <p:spPr>
          <a:xfrm>
            <a:off x="1646981" y="5660599"/>
            <a:ext cx="3220279" cy="108103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B8D50DBB-EBF8-4E8A-A076-56E1BA973EDF}"/>
              </a:ext>
            </a:extLst>
          </p:cNvPr>
          <p:cNvSpPr txBox="1"/>
          <p:nvPr/>
        </p:nvSpPr>
        <p:spPr>
          <a:xfrm>
            <a:off x="6573047" y="4401470"/>
            <a:ext cx="5042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 Développement web</a:t>
            </a:r>
            <a:r>
              <a:rPr lang="fr-FR" dirty="0"/>
              <a:t> </a:t>
            </a:r>
          </a:p>
        </p:txBody>
      </p:sp>
      <p:pic>
        <p:nvPicPr>
          <p:cNvPr id="2056" name="Picture 8" descr="Web design : 87 sites web tendances et au concept original">
            <a:extLst>
              <a:ext uri="{FF2B5EF4-FFF2-40B4-BE49-F238E27FC236}">
                <a16:creationId xmlns:a16="http://schemas.microsoft.com/office/drawing/2014/main" id="{16083CBE-7CF0-49D0-8F18-3CD8A3AF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34" y="281446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F9B2BC2-6943-48FB-8FBA-E1BB8149E6A0}"/>
              </a:ext>
            </a:extLst>
          </p:cNvPr>
          <p:cNvSpPr txBox="1"/>
          <p:nvPr/>
        </p:nvSpPr>
        <p:spPr>
          <a:xfrm>
            <a:off x="3467032" y="3280015"/>
            <a:ext cx="5804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 </a:t>
            </a: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Robototique</a:t>
            </a:r>
            <a:r>
              <a:rPr lang="fr-FR" dirty="0"/>
              <a:t> </a:t>
            </a:r>
          </a:p>
        </p:txBody>
      </p:sp>
      <p:pic>
        <p:nvPicPr>
          <p:cNvPr id="2058" name="Picture 10" descr="Vidéo] Des robots pour sauver des vies - Robotique">
            <a:extLst>
              <a:ext uri="{FF2B5EF4-FFF2-40B4-BE49-F238E27FC236}">
                <a16:creationId xmlns:a16="http://schemas.microsoft.com/office/drawing/2014/main" id="{02EC9413-04B0-49BE-9068-97D3E3B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78" y="3675868"/>
            <a:ext cx="2359250" cy="13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7683009-1322-45FD-8893-792B405A2B7D}"/>
              </a:ext>
            </a:extLst>
          </p:cNvPr>
          <p:cNvSpPr txBox="1"/>
          <p:nvPr/>
        </p:nvSpPr>
        <p:spPr>
          <a:xfrm>
            <a:off x="5501698" y="5546659"/>
            <a:ext cx="5804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 Autres</a:t>
            </a:r>
            <a:r>
              <a:rPr lang="fr-FR" dirty="0"/>
              <a:t> </a:t>
            </a:r>
          </a:p>
        </p:txBody>
      </p:sp>
      <p:sp>
        <p:nvSpPr>
          <p:cNvPr id="2048" name="ZoneTexte 2047">
            <a:extLst>
              <a:ext uri="{FF2B5EF4-FFF2-40B4-BE49-F238E27FC236}">
                <a16:creationId xmlns:a16="http://schemas.microsoft.com/office/drawing/2014/main" id="{DDD7CAB5-CB1A-4202-9B6F-EC07C52C677D}"/>
              </a:ext>
            </a:extLst>
          </p:cNvPr>
          <p:cNvSpPr txBox="1"/>
          <p:nvPr/>
        </p:nvSpPr>
        <p:spPr>
          <a:xfrm>
            <a:off x="6792756" y="5594378"/>
            <a:ext cx="3287869" cy="5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IA pour déficient visuel</a:t>
            </a:r>
          </a:p>
        </p:txBody>
      </p:sp>
      <p:sp>
        <p:nvSpPr>
          <p:cNvPr id="2049" name="ZoneTexte 2048">
            <a:extLst>
              <a:ext uri="{FF2B5EF4-FFF2-40B4-BE49-F238E27FC236}">
                <a16:creationId xmlns:a16="http://schemas.microsoft.com/office/drawing/2014/main" id="{261A2699-76B7-41FE-B293-7CA80E4514A6}"/>
              </a:ext>
            </a:extLst>
          </p:cNvPr>
          <p:cNvSpPr txBox="1"/>
          <p:nvPr/>
        </p:nvSpPr>
        <p:spPr>
          <a:xfrm>
            <a:off x="5587681" y="6159337"/>
            <a:ext cx="1694833" cy="5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Jeu de rôle</a:t>
            </a:r>
          </a:p>
        </p:txBody>
      </p:sp>
      <p:sp>
        <p:nvSpPr>
          <p:cNvPr id="2051" name="ZoneTexte 2050">
            <a:extLst>
              <a:ext uri="{FF2B5EF4-FFF2-40B4-BE49-F238E27FC236}">
                <a16:creationId xmlns:a16="http://schemas.microsoft.com/office/drawing/2014/main" id="{DFA25330-49E5-4887-8D49-2958D759855A}"/>
              </a:ext>
            </a:extLst>
          </p:cNvPr>
          <p:cNvSpPr txBox="1"/>
          <p:nvPr/>
        </p:nvSpPr>
        <p:spPr>
          <a:xfrm>
            <a:off x="7399440" y="6231090"/>
            <a:ext cx="2008968" cy="5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Jeu de billard</a:t>
            </a:r>
          </a:p>
        </p:txBody>
      </p:sp>
      <p:sp>
        <p:nvSpPr>
          <p:cNvPr id="2053" name="ZoneTexte 2052">
            <a:extLst>
              <a:ext uri="{FF2B5EF4-FFF2-40B4-BE49-F238E27FC236}">
                <a16:creationId xmlns:a16="http://schemas.microsoft.com/office/drawing/2014/main" id="{29EDB3E1-7B99-47A9-9DBB-4D8D0AC1FFEA}"/>
              </a:ext>
            </a:extLst>
          </p:cNvPr>
          <p:cNvSpPr txBox="1"/>
          <p:nvPr/>
        </p:nvSpPr>
        <p:spPr>
          <a:xfrm>
            <a:off x="6261271" y="5037867"/>
            <a:ext cx="3596053" cy="51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Générateur de labyrinthe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D6DC796-61A5-41AC-AE4E-CA50B01E45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996" y="601702"/>
            <a:ext cx="8280001" cy="57491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5570A70B-DA67-4670-A39A-375A11BA5E5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820000" y="1694831"/>
            <a:ext cx="1439997" cy="15552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33921F1E-CB3C-4123-924B-287A4147BBED}"/>
              </a:ext>
            </a:extLst>
          </p:cNvPr>
          <p:cNvSpPr txBox="1"/>
          <p:nvPr/>
        </p:nvSpPr>
        <p:spPr>
          <a:xfrm>
            <a:off x="1588486" y="551876"/>
            <a:ext cx="5579997" cy="8643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Les épreuves écrites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136BD04-E7D8-45D4-BCAE-A3784187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00002" y="424802"/>
            <a:ext cx="1439997" cy="15552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9FB7C47C-296C-4BF2-93D1-E625244310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23191" y="1798551"/>
            <a:ext cx="6762052" cy="4628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10">
            <a:extLst>
              <a:ext uri="{FF2B5EF4-FFF2-40B4-BE49-F238E27FC236}">
                <a16:creationId xmlns:a16="http://schemas.microsoft.com/office/drawing/2014/main" id="{F3DC3139-0005-41AC-BC48-004B5ED4A448}"/>
              </a:ext>
            </a:extLst>
          </p:cNvPr>
          <p:cNvSpPr txBox="1"/>
          <p:nvPr/>
        </p:nvSpPr>
        <p:spPr>
          <a:xfrm>
            <a:off x="4242386" y="1422184"/>
            <a:ext cx="3595000" cy="503816"/>
          </a:xfrm>
          <a:prstGeom prst="rect">
            <a:avLst/>
          </a:prstGeom>
          <a:solidFill>
            <a:srgbClr val="F2F2F2"/>
          </a:solidFill>
          <a:ln cap="flat">
            <a:noFill/>
          </a:ln>
        </p:spPr>
        <p:txBody>
          <a:bodyPr vert="horz" wrap="non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15/20 </a:t>
            </a:r>
            <a:r>
              <a:rPr lang="fr-FR" sz="2800" b="1" i="0" u="none" strike="noStrike" kern="1200" cap="none" spc="0" baseline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écrit</a:t>
            </a:r>
            <a:r>
              <a:rPr lang="de-DE" sz="2800" b="1" i="0" u="none" strike="noStrike" kern="1200" cap="none" spc="0" baseline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, 5/20 oral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2B0EB-0748-46B1-A50D-AF3F9B51B2C9}"/>
              </a:ext>
            </a:extLst>
          </p:cNvPr>
          <p:cNvSpPr/>
          <p:nvPr/>
        </p:nvSpPr>
        <p:spPr>
          <a:xfrm flipH="1">
            <a:off x="1251935" y="4706114"/>
            <a:ext cx="6903822" cy="503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C5E93451-25B2-4A0A-9421-377CA326D159}"/>
              </a:ext>
            </a:extLst>
          </p:cNvPr>
          <p:cNvSpPr txBox="1"/>
          <p:nvPr/>
        </p:nvSpPr>
        <p:spPr>
          <a:xfrm>
            <a:off x="1530001" y="548457"/>
            <a:ext cx="5579997" cy="8643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Les épreuves orales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BA70474-76B9-46E9-82BA-D41252DA80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00002" y="424802"/>
            <a:ext cx="1439997" cy="15552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3F88697A-C5CA-4D8D-9199-9D4666946BD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9998" y="1439997"/>
            <a:ext cx="7200003" cy="49104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25330BB-8AB4-4457-B15E-1288EF74115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39997" y="4859999"/>
            <a:ext cx="3600001" cy="13103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rme libre : forme 9">
            <a:extLst>
              <a:ext uri="{FF2B5EF4-FFF2-40B4-BE49-F238E27FC236}">
                <a16:creationId xmlns:a16="http://schemas.microsoft.com/office/drawing/2014/main" id="{9231A348-6766-4A7C-A0C4-1CE6E5128F4C}"/>
              </a:ext>
            </a:extLst>
          </p:cNvPr>
          <p:cNvSpPr/>
          <p:nvPr/>
        </p:nvSpPr>
        <p:spPr>
          <a:xfrm>
            <a:off x="8100002" y="3240002"/>
            <a:ext cx="1259997" cy="10799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DDFE9"/>
          </a:solidFill>
          <a:ln w="35999" cap="flat">
            <a:solidFill>
              <a:srgbClr val="000066"/>
            </a:solidFill>
            <a:prstDash val="solid"/>
            <a:miter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66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Grand Oral</a:t>
            </a: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66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66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Coef 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2AF7BAD1-4DB7-4189-9D20-46EBD8D564DF}"/>
              </a:ext>
            </a:extLst>
          </p:cNvPr>
          <p:cNvSpPr txBox="1"/>
          <p:nvPr/>
        </p:nvSpPr>
        <p:spPr>
          <a:xfrm>
            <a:off x="1796459" y="553513"/>
            <a:ext cx="7337699" cy="6807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Après le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Bac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général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</a:t>
            </a:r>
            <a:r>
              <a:rPr lang="de-DE" sz="4000" b="1" i="0" u="none" strike="noStrike" kern="1200" cap="none" spc="0" baseline="0" dirty="0" err="1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Spé</a:t>
            </a:r>
            <a:r>
              <a:rPr lang="de-DE" sz="4000" b="1" i="0" u="none" strike="noStrike" kern="1200" cap="none" spc="0" baseline="0" dirty="0">
                <a:solidFill>
                  <a:srgbClr val="00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Arial" pitchFamily="34"/>
                <a:ea typeface="Andale Sans UI" pitchFamily="2"/>
                <a:cs typeface="Tahoma" pitchFamily="2"/>
              </a:rPr>
              <a:t> NSI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3BE5458-3975-42EB-B163-241CA29DBC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1" y="1724402"/>
            <a:ext cx="1079997" cy="1335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743FF3A3-4083-4045-9A69-AB26B04370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9362" y="1412638"/>
            <a:ext cx="9400681" cy="5086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85F3164-EA38-4BFC-98EA-8539F3A55C3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43573" y="1487509"/>
            <a:ext cx="5939997" cy="52272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C600C6B7-FC93-47AC-BA35-C36E3627FD9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085243" y="1234229"/>
            <a:ext cx="1799996" cy="11987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1081</TotalTime>
  <Words>641</Words>
  <Application>Microsoft Office PowerPoint</Application>
  <PresentationFormat>Grand écran</PresentationFormat>
  <Paragraphs>107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Brin</vt:lpstr>
      <vt:lpstr>Présentation PowerPoint</vt:lpstr>
      <vt:lpstr>Présentation PowerPoint</vt:lpstr>
      <vt:lpstr>L’organisation de la spécialité</vt:lpstr>
      <vt:lpstr>Les métiers du futur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L’organisation du cours de NSI</vt:lpstr>
      <vt:lpstr>Les outils pour la 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TOULOUSE</dc:creator>
  <cp:lastModifiedBy>didier TOULOUSE</cp:lastModifiedBy>
  <cp:revision>95</cp:revision>
  <dcterms:created xsi:type="dcterms:W3CDTF">2009-04-16T11:32:32Z</dcterms:created>
  <dcterms:modified xsi:type="dcterms:W3CDTF">2020-08-27T14:05:03Z</dcterms:modified>
</cp:coreProperties>
</file>